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9" r:id="rId4"/>
  </p:sldMasterIdLst>
  <p:notesMasterIdLst>
    <p:notesMasterId r:id="rId27"/>
  </p:notesMasterIdLst>
  <p:handoutMasterIdLst>
    <p:handoutMasterId r:id="rId28"/>
  </p:handoutMasterIdLst>
  <p:sldIdLst>
    <p:sldId id="445" r:id="rId5"/>
    <p:sldId id="406" r:id="rId6"/>
    <p:sldId id="407" r:id="rId7"/>
    <p:sldId id="414" r:id="rId8"/>
    <p:sldId id="456" r:id="rId9"/>
    <p:sldId id="457" r:id="rId10"/>
    <p:sldId id="435" r:id="rId11"/>
    <p:sldId id="436" r:id="rId12"/>
    <p:sldId id="415" r:id="rId13"/>
    <p:sldId id="433" r:id="rId14"/>
    <p:sldId id="417" r:id="rId15"/>
    <p:sldId id="453" r:id="rId16"/>
    <p:sldId id="423" r:id="rId17"/>
    <p:sldId id="454" r:id="rId18"/>
    <p:sldId id="425" r:id="rId19"/>
    <p:sldId id="455" r:id="rId20"/>
    <p:sldId id="450" r:id="rId21"/>
    <p:sldId id="388" r:id="rId22"/>
    <p:sldId id="432" r:id="rId23"/>
    <p:sldId id="449" r:id="rId24"/>
    <p:sldId id="400" r:id="rId25"/>
    <p:sldId id="431"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842C"/>
    <a:srgbClr val="2174A7"/>
    <a:srgbClr val="008080"/>
    <a:srgbClr val="FFFFFF"/>
    <a:srgbClr val="000000"/>
    <a:srgbClr val="438086"/>
    <a:srgbClr val="2B5457"/>
    <a:srgbClr val="53548A"/>
    <a:srgbClr val="2B5357"/>
    <a:srgbClr val="287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6" autoAdjust="0"/>
    <p:restoredTop sz="92478" autoAdjust="0"/>
  </p:normalViewPr>
  <p:slideViewPr>
    <p:cSldViewPr>
      <p:cViewPr varScale="1">
        <p:scale>
          <a:sx n="95" d="100"/>
          <a:sy n="95" d="100"/>
        </p:scale>
        <p:origin x="5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374" y="-96"/>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31725721784777"/>
          <c:y val="0.10057600555303142"/>
          <c:w val="0.81018274278215219"/>
          <c:h val="0.7091728622089678"/>
        </c:manualLayout>
      </c:layout>
      <c:lineChart>
        <c:grouping val="standard"/>
        <c:varyColors val="0"/>
        <c:ser>
          <c:idx val="1"/>
          <c:order val="0"/>
          <c:tx>
            <c:strRef>
              <c:f>Sheet1!$C$1</c:f>
              <c:strCache>
                <c:ptCount val="1"/>
                <c:pt idx="0">
                  <c:v>Column2</c:v>
                </c:pt>
              </c:strCache>
            </c:strRef>
          </c:tx>
          <c:spPr>
            <a:ln w="28575" cap="rnd">
              <a:solidFill>
                <a:schemeClr val="accent2"/>
              </a:solidFill>
              <a:round/>
            </a:ln>
            <a:effectLst/>
          </c:spPr>
          <c:marker>
            <c:symbol val="none"/>
          </c:marker>
          <c:cat>
            <c:numRef>
              <c:f>Sheet1!$A$2:$A$5</c:f>
              <c:numCache>
                <c:formatCode>General</c:formatCode>
                <c:ptCount val="4"/>
                <c:pt idx="0">
                  <c:v>1993</c:v>
                </c:pt>
                <c:pt idx="1">
                  <c:v>2003</c:v>
                </c:pt>
                <c:pt idx="2">
                  <c:v>2013</c:v>
                </c:pt>
                <c:pt idx="3">
                  <c:v>2022</c:v>
                </c:pt>
              </c:numCache>
            </c:numRef>
          </c:cat>
          <c:val>
            <c:numRef>
              <c:f>Sheet1!$C$2:$C$5</c:f>
              <c:numCache>
                <c:formatCode>General</c:formatCode>
                <c:ptCount val="4"/>
              </c:numCache>
            </c:numRef>
          </c:val>
          <c:smooth val="0"/>
          <c:extLst>
            <c:ext xmlns:c16="http://schemas.microsoft.com/office/drawing/2014/chart" uri="{C3380CC4-5D6E-409C-BE32-E72D297353CC}">
              <c16:uniqueId val="{00000000-55BA-452E-9B9F-95D759F2BBF6}"/>
            </c:ext>
          </c:extLst>
        </c:ser>
        <c:ser>
          <c:idx val="2"/>
          <c:order val="1"/>
          <c:tx>
            <c:strRef>
              <c:f>Sheet1!$D$1</c:f>
              <c:strCache>
                <c:ptCount val="1"/>
                <c:pt idx="0">
                  <c:v>Column1</c:v>
                </c:pt>
              </c:strCache>
            </c:strRef>
          </c:tx>
          <c:spPr>
            <a:ln w="28575" cap="rnd">
              <a:solidFill>
                <a:schemeClr val="accent3"/>
              </a:solidFill>
              <a:round/>
            </a:ln>
            <a:effectLst/>
          </c:spPr>
          <c:marker>
            <c:symbol val="none"/>
          </c:marker>
          <c:cat>
            <c:numRef>
              <c:f>Sheet1!$A$2:$A$5</c:f>
              <c:numCache>
                <c:formatCode>General</c:formatCode>
                <c:ptCount val="4"/>
                <c:pt idx="0">
                  <c:v>1993</c:v>
                </c:pt>
                <c:pt idx="1">
                  <c:v>2003</c:v>
                </c:pt>
                <c:pt idx="2">
                  <c:v>2013</c:v>
                </c:pt>
                <c:pt idx="3">
                  <c:v>2022</c:v>
                </c:pt>
              </c:numCache>
            </c:numRef>
          </c:cat>
          <c:val>
            <c:numRef>
              <c:f>Sheet1!$D$2:$D$5</c:f>
              <c:numCache>
                <c:formatCode>General</c:formatCode>
                <c:ptCount val="4"/>
              </c:numCache>
            </c:numRef>
          </c:val>
          <c:smooth val="0"/>
          <c:extLst>
            <c:ext xmlns:c16="http://schemas.microsoft.com/office/drawing/2014/chart" uri="{C3380CC4-5D6E-409C-BE32-E72D297353CC}">
              <c16:uniqueId val="{00000001-55BA-452E-9B9F-95D759F2BBF6}"/>
            </c:ext>
          </c:extLst>
        </c:ser>
        <c:dLbls>
          <c:showLegendKey val="0"/>
          <c:showVal val="0"/>
          <c:showCatName val="0"/>
          <c:showSerName val="0"/>
          <c:showPercent val="0"/>
          <c:showBubbleSize val="0"/>
        </c:dLbls>
        <c:smooth val="0"/>
        <c:axId val="414826336"/>
        <c:axId val="414824040"/>
      </c:lineChart>
      <c:catAx>
        <c:axId val="414826336"/>
        <c:scaling>
          <c:orientation val="minMax"/>
        </c:scaling>
        <c:delete val="1"/>
        <c:axPos val="b"/>
        <c:numFmt formatCode="General" sourceLinked="1"/>
        <c:majorTickMark val="out"/>
        <c:minorTickMark val="none"/>
        <c:tickLblPos val="nextTo"/>
        <c:crossAx val="414824040"/>
        <c:crosses val="autoZero"/>
        <c:auto val="1"/>
        <c:lblAlgn val="ctr"/>
        <c:lblOffset val="100"/>
        <c:noMultiLvlLbl val="0"/>
      </c:catAx>
      <c:valAx>
        <c:axId val="414824040"/>
        <c:scaling>
          <c:orientation val="minMax"/>
        </c:scaling>
        <c:delete val="1"/>
        <c:axPos val="l"/>
        <c:title>
          <c:tx>
            <c:rich>
              <a:bodyPr rot="0" spcFirstLastPara="1" vertOverflow="ellipsis" wrap="square" anchor="ctr" anchorCtr="1"/>
              <a:lstStyle/>
              <a:p>
                <a:pPr>
                  <a:defRPr sz="1330" b="1" i="0" u="none" strike="noStrike" kern="1200" baseline="0">
                    <a:solidFill>
                      <a:schemeClr val="accent6">
                        <a:lumMod val="75000"/>
                      </a:schemeClr>
                    </a:solidFill>
                    <a:latin typeface="+mn-lt"/>
                    <a:ea typeface="+mn-ea"/>
                    <a:cs typeface="+mn-cs"/>
                  </a:defRPr>
                </a:pPr>
                <a:r>
                  <a:rPr lang="en-US" b="1" dirty="0">
                    <a:solidFill>
                      <a:srgbClr val="2174A7"/>
                    </a:solidFill>
                  </a:rPr>
                  <a:t>Value of services</a:t>
                </a:r>
              </a:p>
            </c:rich>
          </c:tx>
          <c:layout>
            <c:manualLayout>
              <c:xMode val="edge"/>
              <c:yMode val="edge"/>
              <c:x val="2.5144775011323804E-2"/>
              <c:y val="3.6399811635639732E-2"/>
            </c:manualLayout>
          </c:layout>
          <c:overlay val="0"/>
          <c:spPr>
            <a:noFill/>
            <a:ln>
              <a:noFill/>
            </a:ln>
            <a:effectLst/>
          </c:spPr>
          <c:txPr>
            <a:bodyPr rot="0" spcFirstLastPara="1" vertOverflow="ellipsis" wrap="square" anchor="ctr" anchorCtr="1"/>
            <a:lstStyle/>
            <a:p>
              <a:pPr>
                <a:defRPr sz="1330" b="1" i="0" u="none" strike="noStrike" kern="1200" baseline="0">
                  <a:solidFill>
                    <a:schemeClr val="accent6">
                      <a:lumMod val="75000"/>
                    </a:schemeClr>
                  </a:solidFill>
                  <a:latin typeface="+mn-lt"/>
                  <a:ea typeface="+mn-ea"/>
                  <a:cs typeface="+mn-cs"/>
                </a:defRPr>
              </a:pPr>
              <a:endParaRPr lang="en-US"/>
            </a:p>
          </c:txPr>
        </c:title>
        <c:numFmt formatCode="@" sourceLinked="0"/>
        <c:majorTickMark val="out"/>
        <c:minorTickMark val="none"/>
        <c:tickLblPos val="nextTo"/>
        <c:crossAx val="414826336"/>
        <c:crosses val="autoZero"/>
        <c:crossBetween val="between"/>
      </c:valAx>
      <c:spPr>
        <a:noFill/>
        <a:ln w="25400">
          <a:noFill/>
        </a:ln>
        <a:effectLst/>
      </c:spPr>
    </c:plotArea>
    <c:plotVisOnly val="1"/>
    <c:dispBlanksAs val="gap"/>
    <c:showDLblsOverMax val="0"/>
  </c:chart>
  <c:spPr>
    <a:noFill/>
    <a:ln w="28575">
      <a:noFill/>
    </a:ln>
    <a:effectLst/>
  </c:spPr>
  <c:txPr>
    <a:bodyPr/>
    <a:lstStyle/>
    <a:p>
      <a:pPr algn="ct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Californian FB" pitchFamily="18" charset="0"/>
              <a:ea typeface="+mn-ea"/>
              <a:cs typeface="+mn-cs"/>
            </a:defRPr>
          </a:pPr>
          <a:endParaRPr lang="en-US"/>
        </a:p>
      </c:txPr>
    </c:title>
    <c:autoTitleDeleted val="0"/>
    <c:plotArea>
      <c:layout/>
      <c:pieChart>
        <c:varyColors val="1"/>
        <c:ser>
          <c:idx val="0"/>
          <c:order val="0"/>
          <c:tx>
            <c:strRef>
              <c:f>Sheet1!$B$1</c:f>
              <c:strCache>
                <c:ptCount val="1"/>
                <c:pt idx="0">
                  <c:v>By gender</c:v>
                </c:pt>
              </c:strCache>
            </c:strRef>
          </c:tx>
          <c:dPt>
            <c:idx val="0"/>
            <c:bubble3D val="0"/>
            <c:spPr>
              <a:solidFill>
                <a:schemeClr val="accent3">
                  <a:tint val="77000"/>
                </a:schemeClr>
              </a:solidFill>
              <a:ln>
                <a:noFill/>
              </a:ln>
              <a:effectLst/>
            </c:spPr>
            <c:extLst>
              <c:ext xmlns:c16="http://schemas.microsoft.com/office/drawing/2014/chart" uri="{C3380CC4-5D6E-409C-BE32-E72D297353CC}">
                <c16:uniqueId val="{00000001-B6C2-4906-95BE-B20C2FB07EA3}"/>
              </c:ext>
            </c:extLst>
          </c:dPt>
          <c:dPt>
            <c:idx val="1"/>
            <c:bubble3D val="0"/>
            <c:spPr>
              <a:solidFill>
                <a:schemeClr val="accent3">
                  <a:shade val="76000"/>
                </a:schemeClr>
              </a:solidFill>
              <a:ln>
                <a:noFill/>
              </a:ln>
              <a:effectLst/>
            </c:spPr>
            <c:extLst>
              <c:ext xmlns:c16="http://schemas.microsoft.com/office/drawing/2014/chart" uri="{C3380CC4-5D6E-409C-BE32-E72D297353CC}">
                <c16:uniqueId val="{00000000-B6C2-4906-95BE-B20C2FB07EA3}"/>
              </c:ext>
            </c:extLst>
          </c:dPt>
          <c:dLbls>
            <c:dLbl>
              <c:idx val="0"/>
              <c:tx>
                <c:rich>
                  <a:bodyPr/>
                  <a:lstStyle/>
                  <a:p>
                    <a:r>
                      <a:rPr lang="en-US" dirty="0"/>
                      <a:t>59%</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6C2-4906-95BE-B20C2FB07EA3}"/>
                </c:ext>
              </c:extLst>
            </c:dLbl>
            <c:dLbl>
              <c:idx val="1"/>
              <c:tx>
                <c:rich>
                  <a:bodyPr/>
                  <a:lstStyle/>
                  <a:p>
                    <a:r>
                      <a:rPr lang="en-US" dirty="0"/>
                      <a:t>41%</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B6C2-4906-95BE-B20C2FB07EA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2700" cap="flat" cmpd="sng" algn="ctr">
                  <a:solidFill>
                    <a:schemeClr val="tx1"/>
                  </a:solidFill>
                  <a:prstDash val="solid"/>
                  <a:round/>
                </a:ln>
                <a:effectLst/>
              </c:spPr>
            </c:leaderLines>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General</c:formatCode>
                <c:ptCount val="2"/>
                <c:pt idx="0" formatCode="#,##0">
                  <c:v>1112</c:v>
                </c:pt>
                <c:pt idx="1">
                  <c:v>770</c:v>
                </c:pt>
              </c:numCache>
            </c:numRef>
          </c:val>
          <c:extLst>
            <c:ext xmlns:c16="http://schemas.microsoft.com/office/drawing/2014/chart" uri="{C3380CC4-5D6E-409C-BE32-E72D297353CC}">
              <c16:uniqueId val="{00000002-B6C2-4906-95BE-B20C2FB07EA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fornian FB" pitchFamily="18" charset="0"/>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200" dirty="0">
                <a:latin typeface="Cambria" panose="02040503050406030204" pitchFamily="18" charset="0"/>
                <a:ea typeface="Cambria" panose="02040503050406030204" pitchFamily="18" charset="0"/>
              </a:rPr>
              <a:t>By</a:t>
            </a:r>
          </a:p>
          <a:p>
            <a:pPr>
              <a:defRPr sz="3200">
                <a:latin typeface="Cambria" panose="02040503050406030204" pitchFamily="18" charset="0"/>
                <a:ea typeface="Cambria" panose="02040503050406030204" pitchFamily="18" charset="0"/>
              </a:defRPr>
            </a:pPr>
            <a:r>
              <a:rPr lang="en-US" sz="3200" dirty="0">
                <a:latin typeface="Cambria" panose="02040503050406030204" pitchFamily="18" charset="0"/>
                <a:ea typeface="Cambria" panose="02040503050406030204" pitchFamily="18" charset="0"/>
              </a:rPr>
              <a:t>locality</a:t>
            </a:r>
          </a:p>
        </c:rich>
      </c:tx>
      <c:layout>
        <c:manualLayout>
          <c:xMode val="edge"/>
          <c:yMode val="edge"/>
          <c:x val="3.5910540388058972E-2"/>
          <c:y val="0.37180326770450234"/>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0.21723912723526381"/>
          <c:y val="0.17052871569019976"/>
          <c:w val="0.49803486888905241"/>
          <c:h val="0.72257262333733707"/>
        </c:manualLayout>
      </c:layout>
      <c:pieChart>
        <c:varyColors val="1"/>
        <c:ser>
          <c:idx val="0"/>
          <c:order val="0"/>
          <c:tx>
            <c:strRef>
              <c:f>Sheet1!$B$1</c:f>
              <c:strCache>
                <c:ptCount val="1"/>
                <c:pt idx="0">
                  <c:v>By locality</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2-ED30-473C-A33F-939557C24C00}"/>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ED30-473C-A33F-939557C24C00}"/>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4-ED30-473C-A33F-939557C24C00}"/>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5-ED30-473C-A33F-939557C24C00}"/>
              </c:ext>
            </c:extLst>
          </c:dPt>
          <c:dPt>
            <c:idx val="4"/>
            <c:bubble3D val="0"/>
            <c:spPr>
              <a:solidFill>
                <a:srgbClr val="FFFF00"/>
              </a:solidFill>
              <a:ln w="19050">
                <a:solidFill>
                  <a:schemeClr val="lt1"/>
                </a:solidFill>
              </a:ln>
              <a:effectLst/>
            </c:spPr>
            <c:extLst>
              <c:ext xmlns:c16="http://schemas.microsoft.com/office/drawing/2014/chart" uri="{C3380CC4-5D6E-409C-BE32-E72D297353CC}">
                <c16:uniqueId val="{00000006-ED30-473C-A33F-939557C24C00}"/>
              </c:ext>
            </c:extLst>
          </c:dPt>
          <c:dPt>
            <c:idx val="5"/>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ED30-473C-A33F-939557C24C00}"/>
              </c:ext>
            </c:extLst>
          </c:dPt>
          <c:dLbls>
            <c:dLbl>
              <c:idx val="0"/>
              <c:tx>
                <c:rich>
                  <a:bodyPr/>
                  <a:lstStyle/>
                  <a:p>
                    <a:r>
                      <a:rPr lang="en-US" dirty="0"/>
                      <a:t>32%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ED30-473C-A33F-939557C24C00}"/>
                </c:ext>
              </c:extLst>
            </c:dLbl>
            <c:dLbl>
              <c:idx val="1"/>
              <c:tx>
                <c:rich>
                  <a:bodyPr/>
                  <a:lstStyle/>
                  <a:p>
                    <a:r>
                      <a:rPr lang="en-US" dirty="0"/>
                      <a:t>15%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D30-473C-A33F-939557C24C00}"/>
                </c:ext>
              </c:extLst>
            </c:dLbl>
            <c:dLbl>
              <c:idx val="2"/>
              <c:tx>
                <c:rich>
                  <a:bodyPr/>
                  <a:lstStyle/>
                  <a:p>
                    <a:r>
                      <a:rPr lang="en-US" dirty="0"/>
                      <a:t>25%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ED30-473C-A33F-939557C24C00}"/>
                </c:ext>
              </c:extLst>
            </c:dLbl>
            <c:dLbl>
              <c:idx val="3"/>
              <c:tx>
                <c:rich>
                  <a:bodyPr/>
                  <a:lstStyle/>
                  <a:p>
                    <a:r>
                      <a:rPr lang="en-US" dirty="0"/>
                      <a:t>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ED30-473C-A33F-939557C24C00}"/>
                </c:ext>
              </c:extLst>
            </c:dLbl>
            <c:dLbl>
              <c:idx val="4"/>
              <c:tx>
                <c:rich>
                  <a:bodyPr/>
                  <a:lstStyle/>
                  <a:p>
                    <a:r>
                      <a:rPr lang="en-US"/>
                      <a:t>8%</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ED30-473C-A33F-939557C24C0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Lancaster</c:v>
                </c:pt>
                <c:pt idx="1">
                  <c:v>Middlesex</c:v>
                </c:pt>
                <c:pt idx="2">
                  <c:v>Northumberland</c:v>
                </c:pt>
                <c:pt idx="3">
                  <c:v>Richmond Co.</c:v>
                </c:pt>
                <c:pt idx="4">
                  <c:v>Westmoreland</c:v>
                </c:pt>
                <c:pt idx="5">
                  <c:v>VAFCC *</c:v>
                </c:pt>
              </c:strCache>
            </c:strRef>
          </c:cat>
          <c:val>
            <c:numRef>
              <c:f>Sheet1!$B$2:$B$7</c:f>
              <c:numCache>
                <c:formatCode>General</c:formatCode>
                <c:ptCount val="6"/>
                <c:pt idx="0" formatCode="#,##0">
                  <c:v>606</c:v>
                </c:pt>
                <c:pt idx="1">
                  <c:v>283</c:v>
                </c:pt>
                <c:pt idx="2">
                  <c:v>465</c:v>
                </c:pt>
                <c:pt idx="3">
                  <c:v>149</c:v>
                </c:pt>
                <c:pt idx="4">
                  <c:v>146</c:v>
                </c:pt>
                <c:pt idx="5">
                  <c:v>235</c:v>
                </c:pt>
              </c:numCache>
            </c:numRef>
          </c:val>
          <c:extLst>
            <c:ext xmlns:c16="http://schemas.microsoft.com/office/drawing/2014/chart" uri="{C3380CC4-5D6E-409C-BE32-E72D297353CC}">
              <c16:uniqueId val="{00000003-ED30-473C-A33F-939557C24C00}"/>
            </c:ext>
          </c:extLst>
        </c:ser>
        <c:dLbls>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Entry>
      <c:legendEntry>
        <c:idx val="3"/>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Entry>
      <c:legendEntry>
        <c:idx val="4"/>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Entry>
      <c:legendEntry>
        <c:idx val="5"/>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Entry>
      <c:layout>
        <c:manualLayout>
          <c:xMode val="edge"/>
          <c:yMode val="edge"/>
          <c:x val="0.6903984840679962"/>
          <c:y val="9.5261085018875438E-2"/>
          <c:w val="0.27496627173939708"/>
          <c:h val="0.7648596480439391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77B79-6132-47B3-B8A3-E8F84A431C03}" type="doc">
      <dgm:prSet loTypeId="urn:microsoft.com/office/officeart/2005/8/layout/gear1" loCatId="process" qsTypeId="urn:microsoft.com/office/officeart/2005/8/quickstyle/simple1" qsCatId="simple" csTypeId="urn:microsoft.com/office/officeart/2005/8/colors/colorful5" csCatId="colorful" phldr="1"/>
      <dgm:spPr/>
      <dgm:t>
        <a:bodyPr/>
        <a:lstStyle/>
        <a:p>
          <a:endParaRPr lang="en-US"/>
        </a:p>
      </dgm:t>
    </dgm:pt>
    <dgm:pt modelId="{B8CD9395-8CF4-4E6D-BB73-A6C4CA5D3E5B}">
      <dgm:prSet phldrT="[Text]" custT="1"/>
      <dgm:spPr>
        <a:solidFill>
          <a:srgbClr val="008080"/>
        </a:solidFill>
      </dgm:spPr>
      <dgm:t>
        <a:bodyPr/>
        <a:lstStyle/>
        <a:p>
          <a:r>
            <a:rPr lang="en-US" sz="1600" dirty="0"/>
            <a:t>Medical Clinic</a:t>
          </a:r>
        </a:p>
      </dgm:t>
    </dgm:pt>
    <dgm:pt modelId="{B9050B02-B956-4C70-9D1F-A5467139A7C5}" type="parTrans" cxnId="{B653BF5D-1F59-4306-8C7C-8A74C560678C}">
      <dgm:prSet/>
      <dgm:spPr/>
      <dgm:t>
        <a:bodyPr/>
        <a:lstStyle/>
        <a:p>
          <a:endParaRPr lang="en-US"/>
        </a:p>
      </dgm:t>
    </dgm:pt>
    <dgm:pt modelId="{7D521741-0B2B-43BF-991B-44AA30DCDB20}" type="sibTrans" cxnId="{B653BF5D-1F59-4306-8C7C-8A74C560678C}">
      <dgm:prSet/>
      <dgm:spPr/>
      <dgm:t>
        <a:bodyPr/>
        <a:lstStyle/>
        <a:p>
          <a:endParaRPr lang="en-US"/>
        </a:p>
      </dgm:t>
    </dgm:pt>
    <dgm:pt modelId="{40E35BDD-C0AB-43BA-868F-50162E7583FE}">
      <dgm:prSet phldrT="[Text]"/>
      <dgm:spPr>
        <a:solidFill>
          <a:schemeClr val="bg2">
            <a:lumMod val="50000"/>
          </a:schemeClr>
        </a:solidFill>
      </dgm:spPr>
      <dgm:t>
        <a:bodyPr/>
        <a:lstStyle/>
        <a:p>
          <a:r>
            <a:rPr lang="en-US" dirty="0"/>
            <a:t>Pharmacy</a:t>
          </a:r>
        </a:p>
      </dgm:t>
    </dgm:pt>
    <dgm:pt modelId="{F9A4CA0B-89FA-4112-B1A6-DE8F1FAB9C83}" type="parTrans" cxnId="{636B1BA1-A942-42FD-A899-E588828A6EB9}">
      <dgm:prSet/>
      <dgm:spPr/>
      <dgm:t>
        <a:bodyPr/>
        <a:lstStyle/>
        <a:p>
          <a:endParaRPr lang="en-US"/>
        </a:p>
      </dgm:t>
    </dgm:pt>
    <dgm:pt modelId="{8993EE08-E10D-4048-980B-33EE26D3CDF6}" type="sibTrans" cxnId="{636B1BA1-A942-42FD-A899-E588828A6EB9}">
      <dgm:prSet/>
      <dgm:spPr/>
      <dgm:t>
        <a:bodyPr/>
        <a:lstStyle/>
        <a:p>
          <a:endParaRPr lang="en-US"/>
        </a:p>
      </dgm:t>
    </dgm:pt>
    <dgm:pt modelId="{C8854BFA-9562-45C0-8D99-9F278F89F5B7}">
      <dgm:prSet phldrT="[Text]"/>
      <dgm:spPr/>
      <dgm:t>
        <a:bodyPr/>
        <a:lstStyle/>
        <a:p>
          <a:endParaRPr lang="en-US"/>
        </a:p>
      </dgm:t>
    </dgm:pt>
    <dgm:pt modelId="{D01D8BD6-F11D-4C4C-A151-3EE2C824AC42}" type="parTrans" cxnId="{006A1BF3-3859-4ECB-BE4C-E187836A7093}">
      <dgm:prSet/>
      <dgm:spPr/>
      <dgm:t>
        <a:bodyPr/>
        <a:lstStyle/>
        <a:p>
          <a:endParaRPr lang="en-US"/>
        </a:p>
      </dgm:t>
    </dgm:pt>
    <dgm:pt modelId="{32286C47-AD6A-4CF0-99B3-D85160EB27EB}" type="sibTrans" cxnId="{006A1BF3-3859-4ECB-BE4C-E187836A7093}">
      <dgm:prSet/>
      <dgm:spPr/>
      <dgm:t>
        <a:bodyPr/>
        <a:lstStyle/>
        <a:p>
          <a:endParaRPr lang="en-US"/>
        </a:p>
      </dgm:t>
    </dgm:pt>
    <dgm:pt modelId="{9E998375-C7D3-4518-BD20-6357F59FF6BA}">
      <dgm:prSet phldrT="[Text]"/>
      <dgm:spPr>
        <a:solidFill>
          <a:schemeClr val="tx2">
            <a:lumMod val="50000"/>
          </a:schemeClr>
        </a:solidFill>
      </dgm:spPr>
      <dgm:t>
        <a:bodyPr/>
        <a:lstStyle/>
        <a:p>
          <a:r>
            <a:rPr lang="en-US" dirty="0"/>
            <a:t>Dental Clinic</a:t>
          </a:r>
        </a:p>
      </dgm:t>
    </dgm:pt>
    <dgm:pt modelId="{B7929A0F-10CB-4346-AA46-54127A4CF520}" type="parTrans" cxnId="{3BA1019A-499E-43C5-B9A4-530921C18FC7}">
      <dgm:prSet/>
      <dgm:spPr/>
      <dgm:t>
        <a:bodyPr/>
        <a:lstStyle/>
        <a:p>
          <a:endParaRPr lang="en-US"/>
        </a:p>
      </dgm:t>
    </dgm:pt>
    <dgm:pt modelId="{F9C0F76A-A3BC-4E10-861D-757FC49F72AC}" type="sibTrans" cxnId="{3BA1019A-499E-43C5-B9A4-530921C18FC7}">
      <dgm:prSet/>
      <dgm:spPr/>
      <dgm:t>
        <a:bodyPr/>
        <a:lstStyle/>
        <a:p>
          <a:endParaRPr lang="en-US"/>
        </a:p>
      </dgm:t>
    </dgm:pt>
    <dgm:pt modelId="{7BD67009-A4CE-4DC9-8A9C-0727E33C4C8F}" type="pres">
      <dgm:prSet presAssocID="{20177B79-6132-47B3-B8A3-E8F84A431C03}" presName="composite" presStyleCnt="0">
        <dgm:presLayoutVars>
          <dgm:chMax val="3"/>
          <dgm:animLvl val="lvl"/>
          <dgm:resizeHandles val="exact"/>
        </dgm:presLayoutVars>
      </dgm:prSet>
      <dgm:spPr/>
    </dgm:pt>
    <dgm:pt modelId="{B7D194C2-C798-4302-86F2-D4BFBCC42B73}" type="pres">
      <dgm:prSet presAssocID="{9E998375-C7D3-4518-BD20-6357F59FF6BA}" presName="gear1" presStyleLbl="node1" presStyleIdx="0" presStyleCnt="3" custAng="0" custScaleX="79488" custScaleY="69697" custLinFactNeighborX="10807" custLinFactNeighborY="-24863">
        <dgm:presLayoutVars>
          <dgm:chMax val="1"/>
          <dgm:bulletEnabled val="1"/>
        </dgm:presLayoutVars>
      </dgm:prSet>
      <dgm:spPr/>
    </dgm:pt>
    <dgm:pt modelId="{F3E526E8-49B1-4A5C-9E9F-D967118250D2}" type="pres">
      <dgm:prSet presAssocID="{9E998375-C7D3-4518-BD20-6357F59FF6BA}" presName="gear1srcNode" presStyleLbl="node1" presStyleIdx="0" presStyleCnt="3"/>
      <dgm:spPr/>
    </dgm:pt>
    <dgm:pt modelId="{7C61501F-D270-4A6E-8D02-457D6B19A268}" type="pres">
      <dgm:prSet presAssocID="{9E998375-C7D3-4518-BD20-6357F59FF6BA}" presName="gear1dstNode" presStyleLbl="node1" presStyleIdx="0" presStyleCnt="3"/>
      <dgm:spPr/>
    </dgm:pt>
    <dgm:pt modelId="{28A7C3E2-195B-46E3-8FAD-DFB97E42DACB}" type="pres">
      <dgm:prSet presAssocID="{B8CD9395-8CF4-4E6D-BB73-A6C4CA5D3E5B}" presName="gear2" presStyleLbl="node1" presStyleIdx="1" presStyleCnt="3" custScaleX="106724" custScaleY="113471" custLinFactNeighborX="59508" custLinFactNeighborY="-70427">
        <dgm:presLayoutVars>
          <dgm:chMax val="1"/>
          <dgm:bulletEnabled val="1"/>
        </dgm:presLayoutVars>
      </dgm:prSet>
      <dgm:spPr/>
    </dgm:pt>
    <dgm:pt modelId="{8CFB64D4-4A97-4DE6-AE3A-B9694DEB4C16}" type="pres">
      <dgm:prSet presAssocID="{B8CD9395-8CF4-4E6D-BB73-A6C4CA5D3E5B}" presName="gear2srcNode" presStyleLbl="node1" presStyleIdx="1" presStyleCnt="3"/>
      <dgm:spPr/>
    </dgm:pt>
    <dgm:pt modelId="{9BC72B52-2A98-47D9-9646-0F78D6BACB1B}" type="pres">
      <dgm:prSet presAssocID="{B8CD9395-8CF4-4E6D-BB73-A6C4CA5D3E5B}" presName="gear2dstNode" presStyleLbl="node1" presStyleIdx="1" presStyleCnt="3"/>
      <dgm:spPr/>
    </dgm:pt>
    <dgm:pt modelId="{869AD10F-8D56-43E8-A0F6-CDEB665C78E6}" type="pres">
      <dgm:prSet presAssocID="{40E35BDD-C0AB-43BA-868F-50162E7583FE}" presName="gear3" presStyleLbl="node1" presStyleIdx="2" presStyleCnt="3" custLinFactNeighborX="-34115" custLinFactNeighborY="69602"/>
      <dgm:spPr/>
    </dgm:pt>
    <dgm:pt modelId="{C34C9229-B4B8-4DD8-BDB1-1CEACCC72390}" type="pres">
      <dgm:prSet presAssocID="{40E35BDD-C0AB-43BA-868F-50162E7583FE}" presName="gear3tx" presStyleLbl="node1" presStyleIdx="2" presStyleCnt="3">
        <dgm:presLayoutVars>
          <dgm:chMax val="1"/>
          <dgm:bulletEnabled val="1"/>
        </dgm:presLayoutVars>
      </dgm:prSet>
      <dgm:spPr/>
    </dgm:pt>
    <dgm:pt modelId="{90CE55BA-8A43-4089-9C7A-FF4E2750EDD6}" type="pres">
      <dgm:prSet presAssocID="{40E35BDD-C0AB-43BA-868F-50162E7583FE}" presName="gear3srcNode" presStyleLbl="node1" presStyleIdx="2" presStyleCnt="3"/>
      <dgm:spPr/>
    </dgm:pt>
    <dgm:pt modelId="{008D508E-FD99-441E-AAA4-4E1F4A7F2523}" type="pres">
      <dgm:prSet presAssocID="{40E35BDD-C0AB-43BA-868F-50162E7583FE}" presName="gear3dstNode" presStyleLbl="node1" presStyleIdx="2" presStyleCnt="3"/>
      <dgm:spPr/>
    </dgm:pt>
    <dgm:pt modelId="{475FF5B0-9CE2-4891-AED0-3474C7C74B2F}" type="pres">
      <dgm:prSet presAssocID="{F9C0F76A-A3BC-4E10-861D-757FC49F72AC}" presName="connector1" presStyleLbl="sibTrans2D1" presStyleIdx="0" presStyleCnt="3" custScaleX="59802" custScaleY="64490" custLinFactNeighborX="-9664" custLinFactNeighborY="-61029"/>
      <dgm:spPr/>
    </dgm:pt>
    <dgm:pt modelId="{1664C0CF-DE4F-4F91-981F-C52DB6CDD6E9}" type="pres">
      <dgm:prSet presAssocID="{7D521741-0B2B-43BF-991B-44AA30DCDB20}" presName="connector2" presStyleLbl="sibTrans2D1" presStyleIdx="1" presStyleCnt="3" custScaleX="74738" custLinFactNeighborX="20687" custLinFactNeighborY="-12650"/>
      <dgm:spPr/>
    </dgm:pt>
    <dgm:pt modelId="{F26A7E38-71F8-4133-82BC-619BCF9788EC}" type="pres">
      <dgm:prSet presAssocID="{8993EE08-E10D-4048-980B-33EE26D3CDF6}" presName="connector3" presStyleLbl="sibTrans2D1" presStyleIdx="2" presStyleCnt="3" custFlipVert="1" custScaleX="2267" custScaleY="27011" custLinFactX="49785" custLinFactNeighborX="100000" custLinFactNeighborY="27204"/>
      <dgm:spPr/>
    </dgm:pt>
  </dgm:ptLst>
  <dgm:cxnLst>
    <dgm:cxn modelId="{29C27012-D5F5-4A81-BE4F-A1D057566A2C}" type="presOf" srcId="{20177B79-6132-47B3-B8A3-E8F84A431C03}" destId="{7BD67009-A4CE-4DC9-8A9C-0727E33C4C8F}" srcOrd="0" destOrd="0" presId="urn:microsoft.com/office/officeart/2005/8/layout/gear1"/>
    <dgm:cxn modelId="{BB2F7E3F-5C32-4943-87BD-A5E3787423BF}" type="presOf" srcId="{B8CD9395-8CF4-4E6D-BB73-A6C4CA5D3E5B}" destId="{28A7C3E2-195B-46E3-8FAD-DFB97E42DACB}" srcOrd="0" destOrd="0" presId="urn:microsoft.com/office/officeart/2005/8/layout/gear1"/>
    <dgm:cxn modelId="{7C52DA5B-817B-41F4-ACE7-083C61007548}" type="presOf" srcId="{9E998375-C7D3-4518-BD20-6357F59FF6BA}" destId="{B7D194C2-C798-4302-86F2-D4BFBCC42B73}" srcOrd="0" destOrd="0" presId="urn:microsoft.com/office/officeart/2005/8/layout/gear1"/>
    <dgm:cxn modelId="{B653BF5D-1F59-4306-8C7C-8A74C560678C}" srcId="{20177B79-6132-47B3-B8A3-E8F84A431C03}" destId="{B8CD9395-8CF4-4E6D-BB73-A6C4CA5D3E5B}" srcOrd="1" destOrd="0" parTransId="{B9050B02-B956-4C70-9D1F-A5467139A7C5}" sibTransId="{7D521741-0B2B-43BF-991B-44AA30DCDB20}"/>
    <dgm:cxn modelId="{03C2CA68-1FE0-446A-9F35-AB4B109F3864}" type="presOf" srcId="{40E35BDD-C0AB-43BA-868F-50162E7583FE}" destId="{869AD10F-8D56-43E8-A0F6-CDEB665C78E6}" srcOrd="0" destOrd="0" presId="urn:microsoft.com/office/officeart/2005/8/layout/gear1"/>
    <dgm:cxn modelId="{6821BA4A-78B0-4254-992C-FFB6380A47A6}" type="presOf" srcId="{7D521741-0B2B-43BF-991B-44AA30DCDB20}" destId="{1664C0CF-DE4F-4F91-981F-C52DB6CDD6E9}" srcOrd="0" destOrd="0" presId="urn:microsoft.com/office/officeart/2005/8/layout/gear1"/>
    <dgm:cxn modelId="{10E87370-F414-43BD-BB21-30BE7FCA65A9}" type="presOf" srcId="{8993EE08-E10D-4048-980B-33EE26D3CDF6}" destId="{F26A7E38-71F8-4133-82BC-619BCF9788EC}" srcOrd="0" destOrd="0" presId="urn:microsoft.com/office/officeart/2005/8/layout/gear1"/>
    <dgm:cxn modelId="{195BA653-8F7C-43DE-8356-555C56E3D321}" type="presOf" srcId="{9E998375-C7D3-4518-BD20-6357F59FF6BA}" destId="{F3E526E8-49B1-4A5C-9E9F-D967118250D2}" srcOrd="1" destOrd="0" presId="urn:microsoft.com/office/officeart/2005/8/layout/gear1"/>
    <dgm:cxn modelId="{2AF8D376-BD02-4812-9863-EE200D7E37C4}" type="presOf" srcId="{40E35BDD-C0AB-43BA-868F-50162E7583FE}" destId="{C34C9229-B4B8-4DD8-BDB1-1CEACCC72390}" srcOrd="1" destOrd="0" presId="urn:microsoft.com/office/officeart/2005/8/layout/gear1"/>
    <dgm:cxn modelId="{3BA1019A-499E-43C5-B9A4-530921C18FC7}" srcId="{20177B79-6132-47B3-B8A3-E8F84A431C03}" destId="{9E998375-C7D3-4518-BD20-6357F59FF6BA}" srcOrd="0" destOrd="0" parTransId="{B7929A0F-10CB-4346-AA46-54127A4CF520}" sibTransId="{F9C0F76A-A3BC-4E10-861D-757FC49F72AC}"/>
    <dgm:cxn modelId="{636B1BA1-A942-42FD-A899-E588828A6EB9}" srcId="{20177B79-6132-47B3-B8A3-E8F84A431C03}" destId="{40E35BDD-C0AB-43BA-868F-50162E7583FE}" srcOrd="2" destOrd="0" parTransId="{F9A4CA0B-89FA-4112-B1A6-DE8F1FAB9C83}" sibTransId="{8993EE08-E10D-4048-980B-33EE26D3CDF6}"/>
    <dgm:cxn modelId="{FDDFE6B2-277A-4789-9952-CAC4EEA4164E}" type="presOf" srcId="{40E35BDD-C0AB-43BA-868F-50162E7583FE}" destId="{90CE55BA-8A43-4089-9C7A-FF4E2750EDD6}" srcOrd="2" destOrd="0" presId="urn:microsoft.com/office/officeart/2005/8/layout/gear1"/>
    <dgm:cxn modelId="{F804E3BF-702A-4D1B-8474-B4C593DA82A2}" type="presOf" srcId="{F9C0F76A-A3BC-4E10-861D-757FC49F72AC}" destId="{475FF5B0-9CE2-4891-AED0-3474C7C74B2F}" srcOrd="0" destOrd="0" presId="urn:microsoft.com/office/officeart/2005/8/layout/gear1"/>
    <dgm:cxn modelId="{A30AEFC2-E7EE-4934-A523-4DF73C0860B8}" type="presOf" srcId="{40E35BDD-C0AB-43BA-868F-50162E7583FE}" destId="{008D508E-FD99-441E-AAA4-4E1F4A7F2523}" srcOrd="3" destOrd="0" presId="urn:microsoft.com/office/officeart/2005/8/layout/gear1"/>
    <dgm:cxn modelId="{059466C3-4FCC-4043-9A4F-8043032794E2}" type="presOf" srcId="{B8CD9395-8CF4-4E6D-BB73-A6C4CA5D3E5B}" destId="{8CFB64D4-4A97-4DE6-AE3A-B9694DEB4C16}" srcOrd="1" destOrd="0" presId="urn:microsoft.com/office/officeart/2005/8/layout/gear1"/>
    <dgm:cxn modelId="{628523C5-AC96-4820-A0CA-84113C24C692}" type="presOf" srcId="{9E998375-C7D3-4518-BD20-6357F59FF6BA}" destId="{7C61501F-D270-4A6E-8D02-457D6B19A268}" srcOrd="2" destOrd="0" presId="urn:microsoft.com/office/officeart/2005/8/layout/gear1"/>
    <dgm:cxn modelId="{A24EB9CF-6E92-47DE-9245-3E0FF073B791}" type="presOf" srcId="{B8CD9395-8CF4-4E6D-BB73-A6C4CA5D3E5B}" destId="{9BC72B52-2A98-47D9-9646-0F78D6BACB1B}" srcOrd="2" destOrd="0" presId="urn:microsoft.com/office/officeart/2005/8/layout/gear1"/>
    <dgm:cxn modelId="{006A1BF3-3859-4ECB-BE4C-E187836A7093}" srcId="{20177B79-6132-47B3-B8A3-E8F84A431C03}" destId="{C8854BFA-9562-45C0-8D99-9F278F89F5B7}" srcOrd="3" destOrd="0" parTransId="{D01D8BD6-F11D-4C4C-A151-3EE2C824AC42}" sibTransId="{32286C47-AD6A-4CF0-99B3-D85160EB27EB}"/>
    <dgm:cxn modelId="{C6F7721B-586F-494C-A2FF-34DEFA656BE7}" type="presParOf" srcId="{7BD67009-A4CE-4DC9-8A9C-0727E33C4C8F}" destId="{B7D194C2-C798-4302-86F2-D4BFBCC42B73}" srcOrd="0" destOrd="0" presId="urn:microsoft.com/office/officeart/2005/8/layout/gear1"/>
    <dgm:cxn modelId="{8BFEEB32-CB2A-43DE-A469-13AC2578127F}" type="presParOf" srcId="{7BD67009-A4CE-4DC9-8A9C-0727E33C4C8F}" destId="{F3E526E8-49B1-4A5C-9E9F-D967118250D2}" srcOrd="1" destOrd="0" presId="urn:microsoft.com/office/officeart/2005/8/layout/gear1"/>
    <dgm:cxn modelId="{8AD8682C-6DB3-4F1C-B07C-32A58182182A}" type="presParOf" srcId="{7BD67009-A4CE-4DC9-8A9C-0727E33C4C8F}" destId="{7C61501F-D270-4A6E-8D02-457D6B19A268}" srcOrd="2" destOrd="0" presId="urn:microsoft.com/office/officeart/2005/8/layout/gear1"/>
    <dgm:cxn modelId="{357EDB5E-9ABF-4F4F-95AA-0E50491FBACA}" type="presParOf" srcId="{7BD67009-A4CE-4DC9-8A9C-0727E33C4C8F}" destId="{28A7C3E2-195B-46E3-8FAD-DFB97E42DACB}" srcOrd="3" destOrd="0" presId="urn:microsoft.com/office/officeart/2005/8/layout/gear1"/>
    <dgm:cxn modelId="{2CD6335E-7CAA-4EBC-B73E-AF9B342E9719}" type="presParOf" srcId="{7BD67009-A4CE-4DC9-8A9C-0727E33C4C8F}" destId="{8CFB64D4-4A97-4DE6-AE3A-B9694DEB4C16}" srcOrd="4" destOrd="0" presId="urn:microsoft.com/office/officeart/2005/8/layout/gear1"/>
    <dgm:cxn modelId="{0D722563-54C4-411D-ADC8-0BA138E6424F}" type="presParOf" srcId="{7BD67009-A4CE-4DC9-8A9C-0727E33C4C8F}" destId="{9BC72B52-2A98-47D9-9646-0F78D6BACB1B}" srcOrd="5" destOrd="0" presId="urn:microsoft.com/office/officeart/2005/8/layout/gear1"/>
    <dgm:cxn modelId="{B0A0926D-5A64-49B9-B6C4-C296CD020E97}" type="presParOf" srcId="{7BD67009-A4CE-4DC9-8A9C-0727E33C4C8F}" destId="{869AD10F-8D56-43E8-A0F6-CDEB665C78E6}" srcOrd="6" destOrd="0" presId="urn:microsoft.com/office/officeart/2005/8/layout/gear1"/>
    <dgm:cxn modelId="{EF346AEA-CC9D-4E82-A295-6F9A755E7F20}" type="presParOf" srcId="{7BD67009-A4CE-4DC9-8A9C-0727E33C4C8F}" destId="{C34C9229-B4B8-4DD8-BDB1-1CEACCC72390}" srcOrd="7" destOrd="0" presId="urn:microsoft.com/office/officeart/2005/8/layout/gear1"/>
    <dgm:cxn modelId="{9D695865-AC78-4341-8928-BD569BD753F9}" type="presParOf" srcId="{7BD67009-A4CE-4DC9-8A9C-0727E33C4C8F}" destId="{90CE55BA-8A43-4089-9C7A-FF4E2750EDD6}" srcOrd="8" destOrd="0" presId="urn:microsoft.com/office/officeart/2005/8/layout/gear1"/>
    <dgm:cxn modelId="{6AA41F09-E1DE-436A-A3F6-A74ABA50FE7A}" type="presParOf" srcId="{7BD67009-A4CE-4DC9-8A9C-0727E33C4C8F}" destId="{008D508E-FD99-441E-AAA4-4E1F4A7F2523}" srcOrd="9" destOrd="0" presId="urn:microsoft.com/office/officeart/2005/8/layout/gear1"/>
    <dgm:cxn modelId="{698383EE-0A6A-4919-8A88-B91774F9A81E}" type="presParOf" srcId="{7BD67009-A4CE-4DC9-8A9C-0727E33C4C8F}" destId="{475FF5B0-9CE2-4891-AED0-3474C7C74B2F}" srcOrd="10" destOrd="0" presId="urn:microsoft.com/office/officeart/2005/8/layout/gear1"/>
    <dgm:cxn modelId="{42242AFF-7765-4C9F-9983-97036297459C}" type="presParOf" srcId="{7BD67009-A4CE-4DC9-8A9C-0727E33C4C8F}" destId="{1664C0CF-DE4F-4F91-981F-C52DB6CDD6E9}" srcOrd="11" destOrd="0" presId="urn:microsoft.com/office/officeart/2005/8/layout/gear1"/>
    <dgm:cxn modelId="{21CA0200-73A2-4C99-AD05-0EC56C811BAA}" type="presParOf" srcId="{7BD67009-A4CE-4DC9-8A9C-0727E33C4C8F}" destId="{F26A7E38-71F8-4133-82BC-619BCF9788E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194C2-C798-4302-86F2-D4BFBCC42B73}">
      <dsp:nvSpPr>
        <dsp:cNvPr id="0" name=""/>
        <dsp:cNvSpPr/>
      </dsp:nvSpPr>
      <dsp:spPr>
        <a:xfrm>
          <a:off x="2220516" y="1523995"/>
          <a:ext cx="1599044" cy="1402080"/>
        </a:xfrm>
        <a:prstGeom prst="gear9">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Dental Clinic</a:t>
          </a:r>
        </a:p>
      </dsp:txBody>
      <dsp:txXfrm>
        <a:off x="2527274" y="1852426"/>
        <a:ext cx="985528" cy="720698"/>
      </dsp:txXfrm>
    </dsp:sp>
    <dsp:sp modelId="{28A7C3E2-195B-46E3-8FAD-DFB97E42DACB}">
      <dsp:nvSpPr>
        <dsp:cNvPr id="0" name=""/>
        <dsp:cNvSpPr/>
      </dsp:nvSpPr>
      <dsp:spPr>
        <a:xfrm>
          <a:off x="1447802" y="114953"/>
          <a:ext cx="1561414" cy="1660126"/>
        </a:xfrm>
        <a:prstGeom prst="gear6">
          <a:avLst/>
        </a:prstGeom>
        <a:solidFill>
          <a:srgbClr val="0080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Medical Clinic</a:t>
          </a:r>
        </a:p>
      </dsp:txBody>
      <dsp:txXfrm>
        <a:off x="1840893" y="524983"/>
        <a:ext cx="775232" cy="840066"/>
      </dsp:txXfrm>
    </dsp:sp>
    <dsp:sp modelId="{869AD10F-8D56-43E8-A0F6-CDEB665C78E6}">
      <dsp:nvSpPr>
        <dsp:cNvPr id="0" name=""/>
        <dsp:cNvSpPr/>
      </dsp:nvSpPr>
      <dsp:spPr>
        <a:xfrm rot="20700000">
          <a:off x="846876" y="1456489"/>
          <a:ext cx="1433480" cy="1433480"/>
        </a:xfrm>
        <a:prstGeom prst="gear6">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Pharmacy</a:t>
          </a:r>
        </a:p>
      </dsp:txBody>
      <dsp:txXfrm rot="-20700000">
        <a:off x="1161280" y="1770894"/>
        <a:ext cx="804672" cy="804672"/>
      </dsp:txXfrm>
    </dsp:sp>
    <dsp:sp modelId="{475FF5B0-9CE2-4891-AED0-3474C7C74B2F}">
      <dsp:nvSpPr>
        <dsp:cNvPr id="0" name=""/>
        <dsp:cNvSpPr/>
      </dsp:nvSpPr>
      <dsp:spPr>
        <a:xfrm>
          <a:off x="1905005" y="304802"/>
          <a:ext cx="1539871" cy="1660585"/>
        </a:xfrm>
        <a:prstGeom prst="circularArrow">
          <a:avLst>
            <a:gd name="adj1" fmla="val 4687"/>
            <a:gd name="adj2" fmla="val 299029"/>
            <a:gd name="adj3" fmla="val 2501982"/>
            <a:gd name="adj4" fmla="val 15892176"/>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64C0CF-DE4F-4F91-981F-C52DB6CDD6E9}">
      <dsp:nvSpPr>
        <dsp:cNvPr id="0" name=""/>
        <dsp:cNvSpPr/>
      </dsp:nvSpPr>
      <dsp:spPr>
        <a:xfrm>
          <a:off x="990596" y="685795"/>
          <a:ext cx="1398245" cy="1870862"/>
        </a:xfrm>
        <a:prstGeom prst="leftCircularArrow">
          <a:avLst>
            <a:gd name="adj1" fmla="val 6452"/>
            <a:gd name="adj2" fmla="val 429999"/>
            <a:gd name="adj3" fmla="val 10489124"/>
            <a:gd name="adj4" fmla="val 14837806"/>
            <a:gd name="adj5" fmla="val 7527"/>
          </a:avLst>
        </a:prstGeom>
        <a:solidFill>
          <a:schemeClr val="accent5">
            <a:hueOff val="1178392"/>
            <a:satOff val="-5635"/>
            <a:lumOff val="6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6A7E38-71F8-4133-82BC-619BCF9788EC}">
      <dsp:nvSpPr>
        <dsp:cNvPr id="0" name=""/>
        <dsp:cNvSpPr/>
      </dsp:nvSpPr>
      <dsp:spPr>
        <a:xfrm flipV="1">
          <a:off x="3863335" y="1207745"/>
          <a:ext cx="45729" cy="544856"/>
        </a:xfrm>
        <a:prstGeom prst="leftCircularArrow">
          <a:avLst>
            <a:gd name="adj1" fmla="val 5984"/>
            <a:gd name="adj2" fmla="val 394124"/>
            <a:gd name="adj3" fmla="val 13313824"/>
            <a:gd name="adj4" fmla="val 10508221"/>
            <a:gd name="adj5" fmla="val 6981"/>
          </a:avLst>
        </a:prstGeom>
        <a:solidFill>
          <a:schemeClr val="accent5">
            <a:hueOff val="2356783"/>
            <a:satOff val="-11270"/>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0.21097</cdr:x>
      <cdr:y>0.17312</cdr:y>
    </cdr:from>
    <cdr:to>
      <cdr:x>0.91077</cdr:x>
      <cdr:y>0.76226</cdr:y>
    </cdr:to>
    <cdr:cxnSp macro="">
      <cdr:nvCxnSpPr>
        <cdr:cNvPr id="3" name="Curved Connector 2">
          <a:extLst xmlns:a="http://schemas.openxmlformats.org/drawingml/2006/main">
            <a:ext uri="{FF2B5EF4-FFF2-40B4-BE49-F238E27FC236}">
              <a16:creationId xmlns:a16="http://schemas.microsoft.com/office/drawing/2014/main" id="{72AE7981-7BC2-A7CE-4FE0-DAB78EC19A49}"/>
            </a:ext>
          </a:extLst>
        </cdr:cNvPr>
        <cdr:cNvCxnSpPr>
          <a:stCxn xmlns:a="http://schemas.openxmlformats.org/drawingml/2006/main" id="46" idx="6"/>
        </cdr:cNvCxnSpPr>
      </cdr:nvCxnSpPr>
      <cdr:spPr>
        <a:xfrm xmlns:a="http://schemas.openxmlformats.org/drawingml/2006/main" flipV="1">
          <a:off x="1905715" y="945284"/>
          <a:ext cx="6321236" cy="3216873"/>
        </a:xfrm>
        <a:prstGeom xmlns:a="http://schemas.openxmlformats.org/drawingml/2006/main" prst="curvedConnector3">
          <a:avLst>
            <a:gd name="adj1" fmla="val 41351"/>
          </a:avLst>
        </a:prstGeom>
        <a:ln xmlns:a="http://schemas.openxmlformats.org/drawingml/2006/main" w="57150">
          <a:solidFill>
            <a:srgbClr val="2174A7"/>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0.01714</cdr:x>
      <cdr:y>0.13141</cdr:y>
    </cdr:from>
    <cdr:to>
      <cdr:x>0.17714</cdr:x>
      <cdr:y>0.86859</cdr:y>
    </cdr:to>
    <cdr:sp macro="" textlink="">
      <cdr:nvSpPr>
        <cdr:cNvPr id="5" name="TextBox 4"/>
        <cdr:cNvSpPr txBox="1"/>
      </cdr:nvSpPr>
      <cdr:spPr>
        <a:xfrm xmlns:a="http://schemas.openxmlformats.org/drawingml/2006/main">
          <a:off x="156754" y="714102"/>
          <a:ext cx="1463040" cy="4005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$7 million</a:t>
          </a:r>
        </a:p>
        <a:p xmlns:a="http://schemas.openxmlformats.org/drawingml/2006/main">
          <a:endParaRPr lang="en-US" sz="1100" dirty="0"/>
        </a:p>
        <a:p xmlns:a="http://schemas.openxmlformats.org/drawingml/2006/main">
          <a:endParaRPr lang="en-US" dirty="0"/>
        </a:p>
        <a:p xmlns:a="http://schemas.openxmlformats.org/drawingml/2006/main">
          <a:r>
            <a:rPr lang="en-US" sz="1100" dirty="0"/>
            <a:t>$6 million</a:t>
          </a:r>
        </a:p>
        <a:p xmlns:a="http://schemas.openxmlformats.org/drawingml/2006/main">
          <a:endParaRPr lang="en-US" sz="1100" dirty="0"/>
        </a:p>
        <a:p xmlns:a="http://schemas.openxmlformats.org/drawingml/2006/main">
          <a:endParaRPr lang="en-US" dirty="0"/>
        </a:p>
        <a:p xmlns:a="http://schemas.openxmlformats.org/drawingml/2006/main">
          <a:r>
            <a:rPr lang="en-US" sz="1100" dirty="0"/>
            <a:t>$5 million</a:t>
          </a:r>
        </a:p>
        <a:p xmlns:a="http://schemas.openxmlformats.org/drawingml/2006/main">
          <a:endParaRPr lang="en-US" dirty="0"/>
        </a:p>
        <a:p xmlns:a="http://schemas.openxmlformats.org/drawingml/2006/main">
          <a:endParaRPr lang="en-US" sz="1100" dirty="0"/>
        </a:p>
        <a:p xmlns:a="http://schemas.openxmlformats.org/drawingml/2006/main">
          <a:r>
            <a:rPr lang="en-US" dirty="0"/>
            <a:t>$4 million</a:t>
          </a:r>
        </a:p>
        <a:p xmlns:a="http://schemas.openxmlformats.org/drawingml/2006/main">
          <a:endParaRPr lang="en-US" sz="1100" dirty="0"/>
        </a:p>
        <a:p xmlns:a="http://schemas.openxmlformats.org/drawingml/2006/main">
          <a:endParaRPr lang="en-US" dirty="0"/>
        </a:p>
        <a:p xmlns:a="http://schemas.openxmlformats.org/drawingml/2006/main">
          <a:r>
            <a:rPr lang="en-US" sz="1100" dirty="0"/>
            <a:t>$3 million</a:t>
          </a:r>
        </a:p>
        <a:p xmlns:a="http://schemas.openxmlformats.org/drawingml/2006/main">
          <a:endParaRPr lang="en-US" dirty="0"/>
        </a:p>
        <a:p xmlns:a="http://schemas.openxmlformats.org/drawingml/2006/main">
          <a:endParaRPr lang="en-US" sz="1100" dirty="0"/>
        </a:p>
        <a:p xmlns:a="http://schemas.openxmlformats.org/drawingml/2006/main">
          <a:r>
            <a:rPr lang="en-US" dirty="0"/>
            <a:t>$2 million</a:t>
          </a:r>
        </a:p>
        <a:p xmlns:a="http://schemas.openxmlformats.org/drawingml/2006/main">
          <a:endParaRPr lang="en-US" sz="1100" dirty="0"/>
        </a:p>
        <a:p xmlns:a="http://schemas.openxmlformats.org/drawingml/2006/main">
          <a:endParaRPr lang="en-US" dirty="0"/>
        </a:p>
        <a:p xmlns:a="http://schemas.openxmlformats.org/drawingml/2006/main">
          <a:r>
            <a:rPr lang="en-US" sz="1100" dirty="0"/>
            <a:t>$1 million</a:t>
          </a:r>
        </a:p>
      </cdr:txBody>
    </cdr:sp>
  </cdr:relSizeAnchor>
  <cdr:relSizeAnchor xmlns:cdr="http://schemas.openxmlformats.org/drawingml/2006/chartDrawing">
    <cdr:from>
      <cdr:x>0.19366</cdr:x>
      <cdr:y>0.71695</cdr:y>
    </cdr:from>
    <cdr:to>
      <cdr:x>0.92533</cdr:x>
      <cdr:y>0.71779</cdr:y>
    </cdr:to>
    <cdr:cxnSp macro="">
      <cdr:nvCxnSpPr>
        <cdr:cNvPr id="16" name="Straight Connector 15">
          <a:extLst xmlns:a="http://schemas.openxmlformats.org/drawingml/2006/main">
            <a:ext uri="{FF2B5EF4-FFF2-40B4-BE49-F238E27FC236}">
              <a16:creationId xmlns:a16="http://schemas.microsoft.com/office/drawing/2014/main" id="{3C0C1D4F-9FC4-593A-2A3D-234A520F4D95}"/>
            </a:ext>
          </a:extLst>
        </cdr:cNvPr>
        <cdr:cNvCxnSpPr>
          <a:stCxn xmlns:a="http://schemas.openxmlformats.org/drawingml/2006/main" id="46" idx="7"/>
        </cdr:cNvCxnSpPr>
      </cdr:nvCxnSpPr>
      <cdr:spPr>
        <a:xfrm xmlns:a="http://schemas.openxmlformats.org/drawingml/2006/main">
          <a:off x="1749355" y="3914752"/>
          <a:ext cx="6609147" cy="458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0.10857</cdr:x>
      <cdr:y>0.52955</cdr:y>
    </cdr:from>
    <cdr:to>
      <cdr:x>0.92476</cdr:x>
      <cdr:y>0.53916</cdr:y>
    </cdr:to>
    <cdr:cxnSp macro="">
      <cdr:nvCxnSpPr>
        <cdr:cNvPr id="17" name="Straight Connector 16">
          <a:extLst xmlns:a="http://schemas.openxmlformats.org/drawingml/2006/main">
            <a:ext uri="{FF2B5EF4-FFF2-40B4-BE49-F238E27FC236}">
              <a16:creationId xmlns:a16="http://schemas.microsoft.com/office/drawing/2014/main" id="{5C91AA4B-02E0-1578-2618-4AB9EE44D969}"/>
            </a:ext>
          </a:extLst>
        </cdr:cNvPr>
        <cdr:cNvCxnSpPr/>
      </cdr:nvCxnSpPr>
      <cdr:spPr>
        <a:xfrm xmlns:a="http://schemas.openxmlformats.org/drawingml/2006/main">
          <a:off x="992775" y="2877641"/>
          <a:ext cx="7463245" cy="5225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0.17236</cdr:x>
      <cdr:y>0.02725</cdr:y>
    </cdr:from>
    <cdr:to>
      <cdr:x>0.80549</cdr:x>
      <cdr:y>0.09467</cdr:y>
    </cdr:to>
    <cdr:sp macro="" textlink="">
      <cdr:nvSpPr>
        <cdr:cNvPr id="25" name="TextBox 24"/>
        <cdr:cNvSpPr txBox="1"/>
      </cdr:nvSpPr>
      <cdr:spPr>
        <a:xfrm xmlns:a="http://schemas.openxmlformats.org/drawingml/2006/main">
          <a:off x="1543388" y="148081"/>
          <a:ext cx="5669482" cy="366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2C842C"/>
              </a:solidFill>
            </a:rPr>
            <a:t>Northern Neck – Middlesex Free Health Clinic</a:t>
          </a:r>
          <a:endParaRPr lang="en-US" sz="1600" b="1" dirty="0">
            <a:solidFill>
              <a:schemeClr val="accent6">
                <a:lumMod val="75000"/>
              </a:schemeClr>
            </a:solidFill>
          </a:endParaRPr>
        </a:p>
        <a:p xmlns:a="http://schemas.openxmlformats.org/drawingml/2006/main">
          <a:pPr algn="ctr"/>
          <a:endParaRPr lang="en-US" sz="1600" b="1" dirty="0">
            <a:solidFill>
              <a:schemeClr val="accent6">
                <a:lumMod val="75000"/>
              </a:schemeClr>
            </a:solidFill>
          </a:endParaRPr>
        </a:p>
      </cdr:txBody>
    </cdr:sp>
  </cdr:relSizeAnchor>
  <cdr:relSizeAnchor xmlns:cdr="http://schemas.openxmlformats.org/drawingml/2006/chartDrawing">
    <cdr:from>
      <cdr:x>0.84</cdr:x>
      <cdr:y>0.40118</cdr:y>
    </cdr:from>
    <cdr:to>
      <cdr:x>0.96238</cdr:x>
      <cdr:y>0.64904</cdr:y>
    </cdr:to>
    <cdr:sp macro="" textlink="">
      <cdr:nvSpPr>
        <cdr:cNvPr id="26" name="TextBox 25"/>
        <cdr:cNvSpPr txBox="1"/>
      </cdr:nvSpPr>
      <cdr:spPr>
        <a:xfrm xmlns:a="http://schemas.openxmlformats.org/drawingml/2006/main">
          <a:off x="7680960" y="2180090"/>
          <a:ext cx="1119049" cy="1346883"/>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rgbClr val="2C842C"/>
              </a:solidFill>
            </a:rPr>
            <a:t>Neighbors</a:t>
          </a:r>
        </a:p>
        <a:p xmlns:a="http://schemas.openxmlformats.org/drawingml/2006/main">
          <a:pPr algn="ctr"/>
          <a:r>
            <a:rPr lang="en-US" sz="1600" dirty="0">
              <a:solidFill>
                <a:srgbClr val="2C842C"/>
              </a:solidFill>
            </a:rPr>
            <a:t>Helping</a:t>
          </a:r>
        </a:p>
        <a:p xmlns:a="http://schemas.openxmlformats.org/drawingml/2006/main">
          <a:pPr algn="ctr"/>
          <a:r>
            <a:rPr lang="en-US" sz="1600" dirty="0">
              <a:solidFill>
                <a:srgbClr val="2C842C"/>
              </a:solidFill>
            </a:rPr>
            <a:t>Neighbors</a:t>
          </a:r>
        </a:p>
        <a:p xmlns:a="http://schemas.openxmlformats.org/drawingml/2006/main">
          <a:pPr algn="ctr"/>
          <a:r>
            <a:rPr lang="en-US" sz="1600" dirty="0">
              <a:solidFill>
                <a:srgbClr val="2C842C"/>
              </a:solidFill>
            </a:rPr>
            <a:t>For 29</a:t>
          </a:r>
        </a:p>
        <a:p xmlns:a="http://schemas.openxmlformats.org/drawingml/2006/main">
          <a:pPr algn="ctr"/>
          <a:r>
            <a:rPr lang="en-US" sz="1600" dirty="0">
              <a:solidFill>
                <a:srgbClr val="2C842C"/>
              </a:solidFill>
            </a:rPr>
            <a:t>Years</a:t>
          </a:r>
        </a:p>
        <a:p xmlns:a="http://schemas.openxmlformats.org/drawingml/2006/main">
          <a:endParaRPr lang="en-US" sz="1600" dirty="0"/>
        </a:p>
      </cdr:txBody>
    </cdr:sp>
  </cdr:relSizeAnchor>
  <cdr:relSizeAnchor xmlns:cdr="http://schemas.openxmlformats.org/drawingml/2006/chartDrawing">
    <cdr:from>
      <cdr:x>0.18959</cdr:x>
      <cdr:y>0.81858</cdr:y>
    </cdr:from>
    <cdr:to>
      <cdr:x>0.92793</cdr:x>
      <cdr:y>0.81858</cdr:y>
    </cdr:to>
    <cdr:cxnSp macro="">
      <cdr:nvCxnSpPr>
        <cdr:cNvPr id="27" name="Straight Connector 26">
          <a:extLst xmlns:a="http://schemas.openxmlformats.org/drawingml/2006/main">
            <a:ext uri="{FF2B5EF4-FFF2-40B4-BE49-F238E27FC236}">
              <a16:creationId xmlns:a16="http://schemas.microsoft.com/office/drawing/2014/main" id="{D702ED5E-AB2C-E84A-68D5-1AE999C9F986}"/>
            </a:ext>
          </a:extLst>
        </cdr:cNvPr>
        <cdr:cNvCxnSpPr/>
      </cdr:nvCxnSpPr>
      <cdr:spPr>
        <a:xfrm xmlns:a="http://schemas.openxmlformats.org/drawingml/2006/main">
          <a:off x="1712536" y="4469676"/>
          <a:ext cx="6669464"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0.18381</cdr:x>
      <cdr:y>0.82572</cdr:y>
    </cdr:from>
    <cdr:to>
      <cdr:x>1</cdr:x>
      <cdr:y>0.89303</cdr:y>
    </cdr:to>
    <cdr:sp macro="" textlink="">
      <cdr:nvSpPr>
        <cdr:cNvPr id="28" name="TextBox 27"/>
        <cdr:cNvSpPr txBox="1"/>
      </cdr:nvSpPr>
      <cdr:spPr>
        <a:xfrm xmlns:a="http://schemas.openxmlformats.org/drawingml/2006/main">
          <a:off x="1680755" y="4487097"/>
          <a:ext cx="7463245"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1993	</a:t>
          </a:r>
          <a:r>
            <a:rPr lang="en-US" b="1" dirty="0"/>
            <a:t>	                    </a:t>
          </a:r>
          <a:r>
            <a:rPr lang="en-US" sz="1100" b="1" dirty="0"/>
            <a:t>2003		2013	                                2022</a:t>
          </a:r>
          <a:r>
            <a:rPr lang="en-US" sz="1100" dirty="0"/>
            <a:t>			</a:t>
          </a:r>
        </a:p>
      </cdr:txBody>
    </cdr:sp>
  </cdr:relSizeAnchor>
  <cdr:relSizeAnchor xmlns:cdr="http://schemas.openxmlformats.org/drawingml/2006/chartDrawing">
    <cdr:from>
      <cdr:x>0.53145</cdr:x>
      <cdr:y>0.34797</cdr:y>
    </cdr:from>
    <cdr:to>
      <cdr:x>0.84192</cdr:x>
      <cdr:y>0.41147</cdr:y>
    </cdr:to>
    <cdr:sp macro="" textlink="">
      <cdr:nvSpPr>
        <cdr:cNvPr id="32" name="TextBox 31"/>
        <cdr:cNvSpPr txBox="1"/>
      </cdr:nvSpPr>
      <cdr:spPr>
        <a:xfrm xmlns:a="http://schemas.openxmlformats.org/drawingml/2006/main">
          <a:off x="4800600" y="1900013"/>
          <a:ext cx="2804464" cy="3467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rgbClr val="2C842C"/>
              </a:solidFill>
            </a:rPr>
            <a:t>2009: </a:t>
          </a:r>
          <a:r>
            <a:rPr lang="en-US" dirty="0"/>
            <a:t>Outreach Office opens in Hartfield</a:t>
          </a:r>
        </a:p>
      </cdr:txBody>
    </cdr:sp>
  </cdr:relSizeAnchor>
  <cdr:relSizeAnchor xmlns:cdr="http://schemas.openxmlformats.org/drawingml/2006/chartDrawing">
    <cdr:from>
      <cdr:x>0.29525</cdr:x>
      <cdr:y>0.73314</cdr:y>
    </cdr:from>
    <cdr:to>
      <cdr:x>0.60859</cdr:x>
      <cdr:y>0.77321</cdr:y>
    </cdr:to>
    <cdr:sp macro="" textlink="">
      <cdr:nvSpPr>
        <cdr:cNvPr id="34" name="TextBox 33"/>
        <cdr:cNvSpPr txBox="1"/>
      </cdr:nvSpPr>
      <cdr:spPr>
        <a:xfrm xmlns:a="http://schemas.openxmlformats.org/drawingml/2006/main">
          <a:off x="2667000" y="4003129"/>
          <a:ext cx="2830388" cy="2187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rgbClr val="2C842C"/>
              </a:solidFill>
            </a:rPr>
            <a:t>1996: </a:t>
          </a:r>
          <a:r>
            <a:rPr lang="en-US" dirty="0"/>
            <a:t>First Clinic home built</a:t>
          </a:r>
        </a:p>
      </cdr:txBody>
    </cdr:sp>
  </cdr:relSizeAnchor>
  <cdr:relSizeAnchor xmlns:cdr="http://schemas.openxmlformats.org/drawingml/2006/chartDrawing">
    <cdr:from>
      <cdr:x>0.24464</cdr:x>
      <cdr:y>0.7488</cdr:y>
    </cdr:from>
    <cdr:to>
      <cdr:x>0.44472</cdr:x>
      <cdr:y>0.83228</cdr:y>
    </cdr:to>
    <cdr:sp macro="" textlink="">
      <cdr:nvSpPr>
        <cdr:cNvPr id="35" name="TextBox 34"/>
        <cdr:cNvSpPr txBox="1"/>
      </cdr:nvSpPr>
      <cdr:spPr>
        <a:xfrm xmlns:a="http://schemas.openxmlformats.org/drawingml/2006/main">
          <a:off x="2209800" y="4088676"/>
          <a:ext cx="1807315" cy="4558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rgbClr val="2C842C"/>
              </a:solidFill>
            </a:rPr>
            <a:t>1995:</a:t>
          </a:r>
          <a:endParaRPr lang="en-US" dirty="0"/>
        </a:p>
        <a:p xmlns:a="http://schemas.openxmlformats.org/drawingml/2006/main">
          <a:r>
            <a:rPr lang="en-US" dirty="0"/>
            <a:t>Pharmacy operations begin</a:t>
          </a:r>
        </a:p>
      </cdr:txBody>
    </cdr:sp>
  </cdr:relSizeAnchor>
  <cdr:relSizeAnchor xmlns:cdr="http://schemas.openxmlformats.org/drawingml/2006/chartDrawing">
    <cdr:from>
      <cdr:x>0.02916</cdr:x>
      <cdr:y>0.09418</cdr:y>
    </cdr:from>
    <cdr:to>
      <cdr:x>0.15938</cdr:x>
      <cdr:y>0.09418</cdr:y>
    </cdr:to>
    <cdr:cxnSp macro="">
      <cdr:nvCxnSpPr>
        <cdr:cNvPr id="41" name="Straight Connector 40">
          <a:extLst xmlns:a="http://schemas.openxmlformats.org/drawingml/2006/main">
            <a:ext uri="{FF2B5EF4-FFF2-40B4-BE49-F238E27FC236}">
              <a16:creationId xmlns:a16="http://schemas.microsoft.com/office/drawing/2014/main" id="{6A2ADCA9-98EA-8B7A-4C61-5295AD152791}"/>
            </a:ext>
          </a:extLst>
        </cdr:cNvPr>
        <cdr:cNvCxnSpPr/>
      </cdr:nvCxnSpPr>
      <cdr:spPr>
        <a:xfrm xmlns:a="http://schemas.openxmlformats.org/drawingml/2006/main">
          <a:off x="261099" y="511780"/>
          <a:ext cx="1166097" cy="0"/>
        </a:xfrm>
        <a:prstGeom xmlns:a="http://schemas.openxmlformats.org/drawingml/2006/main" prst="line">
          <a:avLst/>
        </a:prstGeom>
        <a:ln xmlns:a="http://schemas.openxmlformats.org/drawingml/2006/main" w="57150">
          <a:solidFill>
            <a:srgbClr val="2174A7"/>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0.09279</cdr:x>
      <cdr:y>0.69819</cdr:y>
    </cdr:from>
    <cdr:to>
      <cdr:x>0.21097</cdr:x>
      <cdr:y>0.82633</cdr:y>
    </cdr:to>
    <cdr:sp macro="" textlink="">
      <cdr:nvSpPr>
        <cdr:cNvPr id="46" name="Oval 45"/>
        <cdr:cNvSpPr/>
      </cdr:nvSpPr>
      <cdr:spPr>
        <a:xfrm xmlns:a="http://schemas.openxmlformats.org/drawingml/2006/main">
          <a:off x="838200" y="3812317"/>
          <a:ext cx="1067515" cy="699680"/>
        </a:xfrm>
        <a:prstGeom xmlns:a="http://schemas.openxmlformats.org/drawingml/2006/main" prst="ellipse">
          <a:avLst/>
        </a:prstGeom>
        <a:noFill xmlns:a="http://schemas.openxmlformats.org/drawingml/2006/main"/>
        <a:ln xmlns:a="http://schemas.openxmlformats.org/drawingml/2006/main" w="1905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0.09475</cdr:x>
      <cdr:y>0.71477</cdr:y>
    </cdr:from>
    <cdr:to>
      <cdr:x>0.20748</cdr:x>
      <cdr:y>0.87073</cdr:y>
    </cdr:to>
    <cdr:sp macro="" textlink="">
      <cdr:nvSpPr>
        <cdr:cNvPr id="48" name="TextBox 47"/>
        <cdr:cNvSpPr txBox="1"/>
      </cdr:nvSpPr>
      <cdr:spPr>
        <a:xfrm xmlns:a="http://schemas.openxmlformats.org/drawingml/2006/main">
          <a:off x="848447" y="3884143"/>
          <a:ext cx="1009458" cy="8475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solidFill>
                <a:srgbClr val="2C842C"/>
              </a:solidFill>
            </a:rPr>
            <a:t>Oct. 7, 1993:</a:t>
          </a:r>
        </a:p>
        <a:p xmlns:a="http://schemas.openxmlformats.org/drawingml/2006/main">
          <a:pPr algn="ctr"/>
          <a:r>
            <a:rPr lang="en-US" dirty="0"/>
            <a:t>Clinic opening night</a:t>
          </a:r>
          <a:endParaRPr lang="en-US" sz="1100" dirty="0"/>
        </a:p>
      </cdr:txBody>
    </cdr:sp>
  </cdr:relSizeAnchor>
  <cdr:relSizeAnchor xmlns:cdr="http://schemas.openxmlformats.org/drawingml/2006/chartDrawing">
    <cdr:from>
      <cdr:x>0.16144</cdr:x>
      <cdr:y>0.18001</cdr:y>
    </cdr:from>
    <cdr:to>
      <cdr:x>0.42013</cdr:x>
      <cdr:y>0.58712</cdr:y>
    </cdr:to>
    <cdr:sp macro="" textlink="">
      <cdr:nvSpPr>
        <cdr:cNvPr id="50" name="TextBox 49"/>
        <cdr:cNvSpPr txBox="1"/>
      </cdr:nvSpPr>
      <cdr:spPr>
        <a:xfrm xmlns:a="http://schemas.openxmlformats.org/drawingml/2006/main">
          <a:off x="1445622" y="978176"/>
          <a:ext cx="2316480" cy="2212301"/>
        </a:xfrm>
        <a:prstGeom xmlns:a="http://schemas.openxmlformats.org/drawingml/2006/main" prst="rect">
          <a:avLst/>
        </a:prstGeom>
        <a:solidFill xmlns:a="http://schemas.openxmlformats.org/drawingml/2006/main">
          <a:schemeClr val="accent6">
            <a:lumMod val="20000"/>
            <a:lumOff val="80000"/>
          </a:schemeClr>
        </a:solidFill>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200" dirty="0"/>
            <a:t>The Clinic serves 1,500 to 2,000 individuals annually, and since its founding in 1993 it has been a health-care home for more than 17,500 unduplicated individuals who have visited the Medical Clinic, Dental Clinic, Pharmacy, or all three departments.</a:t>
          </a:r>
        </a:p>
        <a:p xmlns:a="http://schemas.openxmlformats.org/drawingml/2006/main">
          <a:pPr algn="ctr"/>
          <a:r>
            <a:rPr lang="en-US" sz="1200" dirty="0"/>
            <a:t>Operations depend on donors and volunteers in the Northern Neck and Middlesex County.</a:t>
          </a:r>
        </a:p>
      </cdr:txBody>
    </cdr:sp>
  </cdr:relSizeAnchor>
  <cdr:relSizeAnchor xmlns:cdr="http://schemas.openxmlformats.org/drawingml/2006/chartDrawing">
    <cdr:from>
      <cdr:x>0.10212</cdr:x>
      <cdr:y>0.2508</cdr:y>
    </cdr:from>
    <cdr:to>
      <cdr:x>0.15852</cdr:x>
      <cdr:y>0.2508</cdr:y>
    </cdr:to>
    <cdr:cxnSp macro="">
      <cdr:nvCxnSpPr>
        <cdr:cNvPr id="53" name="Straight Connector 52">
          <a:extLst xmlns:a="http://schemas.openxmlformats.org/drawingml/2006/main">
            <a:ext uri="{FF2B5EF4-FFF2-40B4-BE49-F238E27FC236}">
              <a16:creationId xmlns:a16="http://schemas.microsoft.com/office/drawing/2014/main" id="{3E3DDDE7-4F64-EE53-4C9A-59E26ABDAF55}"/>
            </a:ext>
          </a:extLst>
        </cdr:cNvPr>
        <cdr:cNvCxnSpPr/>
      </cdr:nvCxnSpPr>
      <cdr:spPr>
        <a:xfrm xmlns:a="http://schemas.openxmlformats.org/drawingml/2006/main">
          <a:off x="914399" y="1362896"/>
          <a:ext cx="505097"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0.10212</cdr:x>
      <cdr:y>0.44047</cdr:y>
    </cdr:from>
    <cdr:to>
      <cdr:x>0.15852</cdr:x>
      <cdr:y>0.44047</cdr:y>
    </cdr:to>
    <cdr:cxnSp macro="">
      <cdr:nvCxnSpPr>
        <cdr:cNvPr id="54" name="Straight Connector 53">
          <a:extLst xmlns:a="http://schemas.openxmlformats.org/drawingml/2006/main">
            <a:ext uri="{FF2B5EF4-FFF2-40B4-BE49-F238E27FC236}">
              <a16:creationId xmlns:a16="http://schemas.microsoft.com/office/drawing/2014/main" id="{9723CA03-2777-D2E0-2DCA-17119E8920B6}"/>
            </a:ext>
          </a:extLst>
        </cdr:cNvPr>
        <cdr:cNvCxnSpPr/>
      </cdr:nvCxnSpPr>
      <cdr:spPr>
        <a:xfrm xmlns:a="http://schemas.openxmlformats.org/drawingml/2006/main">
          <a:off x="914399" y="2393584"/>
          <a:ext cx="505097"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0.10212</cdr:x>
      <cdr:y>0.34712</cdr:y>
    </cdr:from>
    <cdr:to>
      <cdr:x>0.15852</cdr:x>
      <cdr:y>0.34712</cdr:y>
    </cdr:to>
    <cdr:cxnSp macro="">
      <cdr:nvCxnSpPr>
        <cdr:cNvPr id="55" name="Straight Connector 54">
          <a:extLst xmlns:a="http://schemas.openxmlformats.org/drawingml/2006/main">
            <a:ext uri="{FF2B5EF4-FFF2-40B4-BE49-F238E27FC236}">
              <a16:creationId xmlns:a16="http://schemas.microsoft.com/office/drawing/2014/main" id="{A37A59EF-F5F9-3436-0CDD-91BDB2DA2F8D}"/>
            </a:ext>
          </a:extLst>
        </cdr:cNvPr>
        <cdr:cNvCxnSpPr/>
      </cdr:nvCxnSpPr>
      <cdr:spPr>
        <a:xfrm xmlns:a="http://schemas.openxmlformats.org/drawingml/2006/main">
          <a:off x="914399" y="1886278"/>
          <a:ext cx="505097"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0.11191</cdr:x>
      <cdr:y>0.61693</cdr:y>
    </cdr:from>
    <cdr:to>
      <cdr:x>0.84076</cdr:x>
      <cdr:y>0.61729</cdr:y>
    </cdr:to>
    <cdr:cxnSp macro="">
      <cdr:nvCxnSpPr>
        <cdr:cNvPr id="20" name="Straight Connector 19">
          <a:extLst xmlns:a="http://schemas.openxmlformats.org/drawingml/2006/main">
            <a:ext uri="{FF2B5EF4-FFF2-40B4-BE49-F238E27FC236}">
              <a16:creationId xmlns:a16="http://schemas.microsoft.com/office/drawing/2014/main" id="{3834DCE8-387A-CFE6-279A-AE074E3B2DE4}"/>
            </a:ext>
          </a:extLst>
        </cdr:cNvPr>
        <cdr:cNvCxnSpPr/>
      </cdr:nvCxnSpPr>
      <cdr:spPr>
        <a:xfrm xmlns:a="http://schemas.openxmlformats.org/drawingml/2006/main">
          <a:off x="1010845" y="3368596"/>
          <a:ext cx="6583680" cy="2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0.10967</cdr:x>
      <cdr:y>0.15295</cdr:y>
    </cdr:from>
    <cdr:to>
      <cdr:x>0.93589</cdr:x>
      <cdr:y>0.16252</cdr:y>
    </cdr:to>
    <cdr:cxnSp macro="">
      <cdr:nvCxnSpPr>
        <cdr:cNvPr id="21" name="Straight Connector 20">
          <a:extLst xmlns:a="http://schemas.openxmlformats.org/drawingml/2006/main">
            <a:ext uri="{FF2B5EF4-FFF2-40B4-BE49-F238E27FC236}">
              <a16:creationId xmlns:a16="http://schemas.microsoft.com/office/drawing/2014/main" id="{B2B63F8E-70B4-E356-09AC-FBE60B200A32}"/>
            </a:ext>
          </a:extLst>
        </cdr:cNvPr>
        <cdr:cNvCxnSpPr/>
      </cdr:nvCxnSpPr>
      <cdr:spPr>
        <a:xfrm xmlns:a="http://schemas.openxmlformats.org/drawingml/2006/main">
          <a:off x="990600" y="835162"/>
          <a:ext cx="7463245" cy="5225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0.42492</cdr:x>
      <cdr:y>0.25497</cdr:y>
    </cdr:from>
    <cdr:to>
      <cdr:x>0.83767</cdr:x>
      <cdr:y>0.25497</cdr:y>
    </cdr:to>
    <cdr:cxnSp macro="">
      <cdr:nvCxnSpPr>
        <cdr:cNvPr id="22" name="Straight Connector 21">
          <a:extLst xmlns:a="http://schemas.openxmlformats.org/drawingml/2006/main">
            <a:ext uri="{FF2B5EF4-FFF2-40B4-BE49-F238E27FC236}">
              <a16:creationId xmlns:a16="http://schemas.microsoft.com/office/drawing/2014/main" id="{5E7BBF5F-079B-4BDA-8F09-5E08F709328F}"/>
            </a:ext>
          </a:extLst>
        </cdr:cNvPr>
        <cdr:cNvCxnSpPr/>
      </cdr:nvCxnSpPr>
      <cdr:spPr>
        <a:xfrm xmlns:a="http://schemas.openxmlformats.org/drawingml/2006/main">
          <a:off x="3838303" y="1392197"/>
          <a:ext cx="3728353" cy="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0.42492</cdr:x>
      <cdr:y>0.35348</cdr:y>
    </cdr:from>
    <cdr:to>
      <cdr:x>0.93589</cdr:x>
      <cdr:y>0.35826</cdr:y>
    </cdr:to>
    <cdr:cxnSp macro="">
      <cdr:nvCxnSpPr>
        <cdr:cNvPr id="23" name="Straight Connector 22">
          <a:extLst xmlns:a="http://schemas.openxmlformats.org/drawingml/2006/main">
            <a:ext uri="{FF2B5EF4-FFF2-40B4-BE49-F238E27FC236}">
              <a16:creationId xmlns:a16="http://schemas.microsoft.com/office/drawing/2014/main" id="{EAAE786E-7A07-0E8D-23D0-452907540D6A}"/>
            </a:ext>
          </a:extLst>
        </cdr:cNvPr>
        <cdr:cNvCxnSpPr/>
      </cdr:nvCxnSpPr>
      <cdr:spPr>
        <a:xfrm xmlns:a="http://schemas.openxmlformats.org/drawingml/2006/main">
          <a:off x="3838303" y="1930090"/>
          <a:ext cx="4615542" cy="261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2"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42E0349C-4833-4245-8C03-847DDAD454B7}" type="slidenum">
              <a:rPr lang="en-US" smtClean="0"/>
              <a:pPr/>
              <a:t>‹#›</a:t>
            </a:fld>
            <a:endParaRPr lang="en-US" dirty="0"/>
          </a:p>
        </p:txBody>
      </p:sp>
    </p:spTree>
    <p:extLst>
      <p:ext uri="{BB962C8B-B14F-4D97-AF65-F5344CB8AC3E}">
        <p14:creationId xmlns:p14="http://schemas.microsoft.com/office/powerpoint/2010/main" val="26820757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6" y="4416433"/>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5663DFAE-109B-4EF3-9FE2-86C2EACC2572}" type="slidenum">
              <a:rPr lang="en-US"/>
              <a:pPr>
                <a:defRPr/>
              </a:pPr>
              <a:t>‹#›</a:t>
            </a:fld>
            <a:endParaRPr lang="en-US" dirty="0"/>
          </a:p>
        </p:txBody>
      </p:sp>
    </p:spTree>
    <p:extLst>
      <p:ext uri="{BB962C8B-B14F-4D97-AF65-F5344CB8AC3E}">
        <p14:creationId xmlns:p14="http://schemas.microsoft.com/office/powerpoint/2010/main" val="1156674969"/>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a:extLst>
              <a:ext uri="{FF2B5EF4-FFF2-40B4-BE49-F238E27FC236}">
                <a16:creationId xmlns:a16="http://schemas.microsoft.com/office/drawing/2014/main" id="{AE78B5C6-9D04-936E-18D5-5819AAA104F8}"/>
              </a:ext>
            </a:extLst>
          </p:cNvPr>
          <p:cNvSpPr>
            <a:spLocks noGrp="1"/>
          </p:cNvSpPr>
          <p:nvPr>
            <p:ph type="dt" idx="1"/>
          </p:nvPr>
        </p:nvSpPr>
        <p:spPr/>
        <p:txBody>
          <a:bodyPr/>
          <a:lstStyle/>
          <a:p>
            <a:pPr>
              <a:defRPr/>
            </a:pPr>
            <a:endParaRPr lang="en-US" dirty="0"/>
          </a:p>
        </p:txBody>
      </p:sp>
    </p:spTree>
    <p:extLst>
      <p:ext uri="{BB962C8B-B14F-4D97-AF65-F5344CB8AC3E}">
        <p14:creationId xmlns:p14="http://schemas.microsoft.com/office/powerpoint/2010/main" val="235176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a:extLst>
              <a:ext uri="{FF2B5EF4-FFF2-40B4-BE49-F238E27FC236}">
                <a16:creationId xmlns:a16="http://schemas.microsoft.com/office/drawing/2014/main" id="{2631DB14-7DC2-B419-59C1-441961EAF43A}"/>
              </a:ext>
            </a:extLst>
          </p:cNvPr>
          <p:cNvSpPr>
            <a:spLocks noGrp="1"/>
          </p:cNvSpPr>
          <p:nvPr>
            <p:ph type="dt" idx="1"/>
          </p:nvPr>
        </p:nvSpPr>
        <p:spPr/>
        <p:txBody>
          <a:bodyPr/>
          <a:lstStyle/>
          <a:p>
            <a:pPr>
              <a:defRPr/>
            </a:pPr>
            <a:endParaRPr lang="en-US" dirty="0"/>
          </a:p>
        </p:txBody>
      </p:sp>
    </p:spTree>
    <p:extLst>
      <p:ext uri="{BB962C8B-B14F-4D97-AF65-F5344CB8AC3E}">
        <p14:creationId xmlns:p14="http://schemas.microsoft.com/office/powerpoint/2010/main" val="111015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a:extLst>
              <a:ext uri="{FF2B5EF4-FFF2-40B4-BE49-F238E27FC236}">
                <a16:creationId xmlns:a16="http://schemas.microsoft.com/office/drawing/2014/main" id="{87A0C1E6-BFED-FE9D-D124-81BD7B4328C1}"/>
              </a:ext>
            </a:extLst>
          </p:cNvPr>
          <p:cNvSpPr>
            <a:spLocks noGrp="1"/>
          </p:cNvSpPr>
          <p:nvPr>
            <p:ph type="dt" idx="1"/>
          </p:nvPr>
        </p:nvSpPr>
        <p:spPr/>
        <p:txBody>
          <a:bodyPr/>
          <a:lstStyle/>
          <a:p>
            <a:pPr>
              <a:defRPr/>
            </a:pPr>
            <a:endParaRPr lang="en-US" dirty="0"/>
          </a:p>
        </p:txBody>
      </p:sp>
    </p:spTree>
    <p:extLst>
      <p:ext uri="{BB962C8B-B14F-4D97-AF65-F5344CB8AC3E}">
        <p14:creationId xmlns:p14="http://schemas.microsoft.com/office/powerpoint/2010/main" val="361423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a:extLst>
              <a:ext uri="{FF2B5EF4-FFF2-40B4-BE49-F238E27FC236}">
                <a16:creationId xmlns:a16="http://schemas.microsoft.com/office/drawing/2014/main" id="{38CD5EEA-F323-4BA8-4256-6CC2172730B3}"/>
              </a:ext>
            </a:extLst>
          </p:cNvPr>
          <p:cNvSpPr>
            <a:spLocks noGrp="1"/>
          </p:cNvSpPr>
          <p:nvPr>
            <p:ph type="dt" idx="1"/>
          </p:nvPr>
        </p:nvSpPr>
        <p:spPr/>
        <p:txBody>
          <a:bodyPr/>
          <a:lstStyle/>
          <a:p>
            <a:pPr>
              <a:defRPr/>
            </a:pPr>
            <a:endParaRPr lang="en-US" dirty="0"/>
          </a:p>
        </p:txBody>
      </p:sp>
    </p:spTree>
    <p:extLst>
      <p:ext uri="{BB962C8B-B14F-4D97-AF65-F5344CB8AC3E}">
        <p14:creationId xmlns:p14="http://schemas.microsoft.com/office/powerpoint/2010/main" val="267317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a:extLst>
              <a:ext uri="{FF2B5EF4-FFF2-40B4-BE49-F238E27FC236}">
                <a16:creationId xmlns:a16="http://schemas.microsoft.com/office/drawing/2014/main" id="{A1F87CE8-2C65-4730-5898-87F0A16190D0}"/>
              </a:ext>
            </a:extLst>
          </p:cNvPr>
          <p:cNvSpPr>
            <a:spLocks noGrp="1"/>
          </p:cNvSpPr>
          <p:nvPr>
            <p:ph type="dt" idx="1"/>
          </p:nvPr>
        </p:nvSpPr>
        <p:spPr/>
        <p:txBody>
          <a:bodyPr/>
          <a:lstStyle/>
          <a:p>
            <a:pPr>
              <a:defRPr/>
            </a:pPr>
            <a:endParaRPr lang="en-US" dirty="0"/>
          </a:p>
        </p:txBody>
      </p:sp>
    </p:spTree>
    <p:extLst>
      <p:ext uri="{BB962C8B-B14F-4D97-AF65-F5344CB8AC3E}">
        <p14:creationId xmlns:p14="http://schemas.microsoft.com/office/powerpoint/2010/main" val="126093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84E4A73-AB54-486D-8DF8-F27E02469B3E}" type="datetime1">
              <a:rPr lang="en-US" smtClean="0"/>
              <a:t>2/13/2023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DF8D7E-08D0-4ABE-9FB1-12EC1270E49A}"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24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2D6CBEF-5819-4B6B-8B7E-EDC063D5B372}" type="datetime1">
              <a:rPr lang="en-US" smtClean="0"/>
              <a:t>2/13/2023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0C0A75-9B71-4F58-8031-C85793D3514A}" type="slidenum">
              <a:rPr lang="en-US" smtClean="0"/>
              <a:pPr>
                <a:defRPr/>
              </a:pPr>
              <a:t>‹#›</a:t>
            </a:fld>
            <a:endParaRPr lang="en-US" dirty="0"/>
          </a:p>
        </p:txBody>
      </p:sp>
    </p:spTree>
    <p:extLst>
      <p:ext uri="{BB962C8B-B14F-4D97-AF65-F5344CB8AC3E}">
        <p14:creationId xmlns:p14="http://schemas.microsoft.com/office/powerpoint/2010/main" val="76211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907F293-A46D-4D13-BC2D-2034DD452797}" type="datetime1">
              <a:rPr lang="en-US" smtClean="0"/>
              <a:t>2/13/2023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8A6F18-846D-4582-87E3-C2E24016DF2B}" type="slidenum">
              <a:rPr lang="en-US" smtClean="0"/>
              <a:pPr>
                <a:defRPr/>
              </a:pPr>
              <a:t>‹#›</a:t>
            </a:fld>
            <a:endParaRPr lang="en-US" dirty="0"/>
          </a:p>
        </p:txBody>
      </p:sp>
    </p:spTree>
    <p:extLst>
      <p:ext uri="{BB962C8B-B14F-4D97-AF65-F5344CB8AC3E}">
        <p14:creationId xmlns:p14="http://schemas.microsoft.com/office/powerpoint/2010/main" val="206269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a:t>Click to edit Master title style</a:t>
            </a:r>
          </a:p>
        </p:txBody>
      </p:sp>
      <p:sp>
        <p:nvSpPr>
          <p:cNvPr id="3" name="Chart Placeholder 2"/>
          <p:cNvSpPr>
            <a:spLocks noGrp="1"/>
          </p:cNvSpPr>
          <p:nvPr>
            <p:ph type="chart" idx="1"/>
          </p:nvPr>
        </p:nvSpPr>
        <p:spPr>
          <a:xfrm>
            <a:off x="914400" y="2362200"/>
            <a:ext cx="8001000" cy="3733800"/>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B64D84D4-1048-4025-94B2-AD8FAC3EEAB2}" type="datetime1">
              <a:rPr lang="en-US" smtClean="0"/>
              <a:t>2/13/2023</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09E818-C29E-493A-A2D2-3D981C1E7593}" type="slidenum">
              <a:rPr lang="en-US"/>
              <a:pPr>
                <a:defRPr/>
              </a:pPr>
              <a:t>‹#›</a:t>
            </a:fld>
            <a:endParaRPr lang="en-US" dirty="0"/>
          </a:p>
        </p:txBody>
      </p:sp>
    </p:spTree>
    <p:extLst>
      <p:ext uri="{BB962C8B-B14F-4D97-AF65-F5344CB8AC3E}">
        <p14:creationId xmlns:p14="http://schemas.microsoft.com/office/powerpoint/2010/main" val="250596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734B0CF-6ED1-47A3-B714-CE6B389E81C9}" type="datetime1">
              <a:rPr lang="en-US" smtClean="0"/>
              <a:t>2/13/2023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D2F8CDB-ECDB-4AE7-80B6-38D1763A86FD}" type="slidenum">
              <a:rPr lang="en-US" smtClean="0"/>
              <a:pPr>
                <a:defRPr/>
              </a:pPr>
              <a:t>‹#›</a:t>
            </a:fld>
            <a:endParaRPr lang="en-US" dirty="0"/>
          </a:p>
        </p:txBody>
      </p:sp>
    </p:spTree>
    <p:extLst>
      <p:ext uri="{BB962C8B-B14F-4D97-AF65-F5344CB8AC3E}">
        <p14:creationId xmlns:p14="http://schemas.microsoft.com/office/powerpoint/2010/main" val="29613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9152DE6-46F6-45F4-9517-BADE8010F2A6}" type="datetime1">
              <a:rPr lang="en-US" smtClean="0"/>
              <a:t>2/13/2023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336B6E9-C73D-4732-8BB3-52F852D10E6A}"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99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EFD816D-2A1F-4FF2-8A81-3571CBD8963A}" type="datetime1">
              <a:rPr lang="en-US" smtClean="0"/>
              <a:t>2/13/2023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7494480-F377-4523-8DD3-4435E697DBE6}" type="slidenum">
              <a:rPr lang="en-US" smtClean="0"/>
              <a:pPr>
                <a:defRPr/>
              </a:pPr>
              <a:t>‹#›</a:t>
            </a:fld>
            <a:endParaRPr lang="en-US" dirty="0"/>
          </a:p>
        </p:txBody>
      </p:sp>
    </p:spTree>
    <p:extLst>
      <p:ext uri="{BB962C8B-B14F-4D97-AF65-F5344CB8AC3E}">
        <p14:creationId xmlns:p14="http://schemas.microsoft.com/office/powerpoint/2010/main" val="416752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3F5C537-2069-43C4-926C-EAFD754A5A59}" type="datetime1">
              <a:rPr lang="en-US" smtClean="0"/>
              <a:t>2/13/2023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E148308-A684-4BB4-AB23-551CDE809D6A}" type="slidenum">
              <a:rPr lang="en-US" smtClean="0"/>
              <a:pPr>
                <a:defRPr/>
              </a:pPr>
              <a:t>‹#›</a:t>
            </a:fld>
            <a:endParaRPr lang="en-US" dirty="0"/>
          </a:p>
        </p:txBody>
      </p:sp>
    </p:spTree>
    <p:extLst>
      <p:ext uri="{BB962C8B-B14F-4D97-AF65-F5344CB8AC3E}">
        <p14:creationId xmlns:p14="http://schemas.microsoft.com/office/powerpoint/2010/main" val="30033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DBA8919-23DE-49AA-8665-2D5AF585F449}" type="datetime1">
              <a:rPr lang="en-US" smtClean="0"/>
              <a:t>2/13/2023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BF4D139-1F99-438F-BBE0-2F641218BC79}" type="slidenum">
              <a:rPr lang="en-US" smtClean="0"/>
              <a:pPr>
                <a:defRPr/>
              </a:pPr>
              <a:t>‹#›</a:t>
            </a:fld>
            <a:endParaRPr lang="en-US" dirty="0"/>
          </a:p>
        </p:txBody>
      </p:sp>
    </p:spTree>
    <p:extLst>
      <p:ext uri="{BB962C8B-B14F-4D97-AF65-F5344CB8AC3E}">
        <p14:creationId xmlns:p14="http://schemas.microsoft.com/office/powerpoint/2010/main" val="64235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99F73256-4F8F-4E9D-918B-D1F25C0E4385}" type="datetime1">
              <a:rPr lang="en-US" smtClean="0"/>
              <a:t>2/13/2023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076E2938-CDFF-4EEB-A10D-599355A2D873}" type="slidenum">
              <a:rPr lang="en-US" smtClean="0"/>
              <a:pPr>
                <a:defRPr/>
              </a:pPr>
              <a:t>‹#›</a:t>
            </a:fld>
            <a:endParaRPr lang="en-US" dirty="0"/>
          </a:p>
        </p:txBody>
      </p:sp>
    </p:spTree>
    <p:extLst>
      <p:ext uri="{BB962C8B-B14F-4D97-AF65-F5344CB8AC3E}">
        <p14:creationId xmlns:p14="http://schemas.microsoft.com/office/powerpoint/2010/main" val="212349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758BDCAF-B182-4115-A702-E9318E57734C}" type="datetime1">
              <a:rPr lang="en-US" smtClean="0"/>
              <a:t>2/13/2023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EF079D7-9DC9-4238-84B9-E3E99EB279D2}" type="slidenum">
              <a:rPr lang="en-US" smtClean="0"/>
              <a:pPr>
                <a:defRPr/>
              </a:pPr>
              <a:t>‹#›</a:t>
            </a:fld>
            <a:endParaRPr lang="en-US" dirty="0"/>
          </a:p>
        </p:txBody>
      </p:sp>
    </p:spTree>
    <p:extLst>
      <p:ext uri="{BB962C8B-B14F-4D97-AF65-F5344CB8AC3E}">
        <p14:creationId xmlns:p14="http://schemas.microsoft.com/office/powerpoint/2010/main" val="47594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F2B9121-FBBC-423B-879D-289CB4C49B97}" type="datetime1">
              <a:rPr lang="en-US" smtClean="0"/>
              <a:t>2/13/2023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81CE452-D88F-4DD4-91CC-A0524F52FC14}" type="slidenum">
              <a:rPr lang="en-US" smtClean="0"/>
              <a:pPr>
                <a:defRPr/>
              </a:pPr>
              <a:t>‹#›</a:t>
            </a:fld>
            <a:endParaRPr lang="en-US" dirty="0"/>
          </a:p>
        </p:txBody>
      </p:sp>
    </p:spTree>
    <p:extLst>
      <p:ext uri="{BB962C8B-B14F-4D97-AF65-F5344CB8AC3E}">
        <p14:creationId xmlns:p14="http://schemas.microsoft.com/office/powerpoint/2010/main" val="119212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422B28D9-0BBE-4795-AB35-99F87C991948}" type="datetime1">
              <a:rPr lang="en-US" smtClean="0"/>
              <a:t>2/13/2023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1FE64521-9015-4949-884C-AA22487FB83B}"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29405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p:cNvSpPr txBox="1"/>
          <p:nvPr/>
        </p:nvSpPr>
        <p:spPr>
          <a:xfrm>
            <a:off x="303391" y="87114"/>
            <a:ext cx="8534400" cy="1538883"/>
          </a:xfrm>
          <a:prstGeom prst="rect">
            <a:avLst/>
          </a:prstGeom>
          <a:noFill/>
        </p:spPr>
        <p:txBody>
          <a:bodyPr wrap="square" rtlCol="0">
            <a:spAutoFit/>
          </a:bodyPr>
          <a:lstStyle/>
          <a:p>
            <a:pPr lvl="0" algn="ctr" defTabSz="914400" fontAlgn="base">
              <a:spcBef>
                <a:spcPct val="0"/>
              </a:spcBef>
              <a:spcAft>
                <a:spcPct val="0"/>
              </a:spcAft>
            </a:pPr>
            <a:r>
              <a:rPr lang="en-US" sz="3200" dirty="0">
                <a:solidFill>
                  <a:srgbClr val="008080"/>
                </a:solidFill>
                <a:cs typeface="Arial" pitchFamily="34" charset="0"/>
              </a:rPr>
              <a:t>Northern Neck – Middlesex</a:t>
            </a:r>
          </a:p>
          <a:p>
            <a:pPr lvl="0" algn="ctr" defTabSz="914400" fontAlgn="base">
              <a:spcBef>
                <a:spcPct val="0"/>
              </a:spcBef>
              <a:spcAft>
                <a:spcPct val="0"/>
              </a:spcAft>
            </a:pPr>
            <a:r>
              <a:rPr lang="en-US" sz="4400" b="1" dirty="0">
                <a:solidFill>
                  <a:srgbClr val="008080"/>
                </a:solidFill>
                <a:latin typeface="Cambria" panose="02040503050406030204" pitchFamily="18" charset="0"/>
                <a:ea typeface="Cambria" panose="02040503050406030204" pitchFamily="18" charset="0"/>
                <a:cs typeface="Arial" pitchFamily="34" charset="0"/>
              </a:rPr>
              <a:t>F</a:t>
            </a:r>
            <a:r>
              <a:rPr lang="en-US" sz="3600" b="1" dirty="0">
                <a:solidFill>
                  <a:srgbClr val="008080"/>
                </a:solidFill>
                <a:latin typeface="Cambria" panose="02040503050406030204" pitchFamily="18" charset="0"/>
                <a:ea typeface="Cambria" panose="02040503050406030204" pitchFamily="18" charset="0"/>
                <a:cs typeface="Arial" pitchFamily="34" charset="0"/>
              </a:rPr>
              <a:t>REE </a:t>
            </a:r>
            <a:r>
              <a:rPr lang="en-US" sz="4400" b="1" dirty="0">
                <a:solidFill>
                  <a:srgbClr val="008080"/>
                </a:solidFill>
                <a:latin typeface="Cambria" panose="02040503050406030204" pitchFamily="18" charset="0"/>
                <a:ea typeface="Cambria" panose="02040503050406030204" pitchFamily="18" charset="0"/>
                <a:cs typeface="Arial" pitchFamily="34" charset="0"/>
              </a:rPr>
              <a:t>H</a:t>
            </a:r>
            <a:r>
              <a:rPr lang="en-US" sz="3600" b="1" dirty="0">
                <a:solidFill>
                  <a:srgbClr val="008080"/>
                </a:solidFill>
                <a:latin typeface="Cambria" panose="02040503050406030204" pitchFamily="18" charset="0"/>
                <a:ea typeface="Cambria" panose="02040503050406030204" pitchFamily="18" charset="0"/>
                <a:cs typeface="Arial" pitchFamily="34" charset="0"/>
              </a:rPr>
              <a:t>EALTH </a:t>
            </a:r>
            <a:r>
              <a:rPr lang="en-US" sz="4400" b="1" dirty="0">
                <a:solidFill>
                  <a:srgbClr val="008080"/>
                </a:solidFill>
                <a:latin typeface="Cambria" panose="02040503050406030204" pitchFamily="18" charset="0"/>
                <a:ea typeface="Cambria" panose="02040503050406030204" pitchFamily="18" charset="0"/>
                <a:cs typeface="Arial" pitchFamily="34" charset="0"/>
              </a:rPr>
              <a:t>C</a:t>
            </a:r>
            <a:r>
              <a:rPr lang="en-US" sz="3600" b="1" dirty="0">
                <a:solidFill>
                  <a:srgbClr val="008080"/>
                </a:solidFill>
                <a:latin typeface="Cambria" panose="02040503050406030204" pitchFamily="18" charset="0"/>
                <a:ea typeface="Cambria" panose="02040503050406030204" pitchFamily="18" charset="0"/>
                <a:cs typeface="Arial" pitchFamily="34" charset="0"/>
              </a:rPr>
              <a:t>LINIC</a:t>
            </a:r>
            <a:endParaRPr lang="en-US" sz="3600" dirty="0">
              <a:solidFill>
                <a:srgbClr val="008080"/>
              </a:solidFill>
              <a:latin typeface="Cambria" panose="02040503050406030204" pitchFamily="18" charset="0"/>
              <a:ea typeface="Cambria" panose="02040503050406030204" pitchFamily="18" charset="0"/>
              <a:cs typeface="Arial" pitchFamily="34" charset="0"/>
            </a:endParaRPr>
          </a:p>
          <a:p>
            <a:pPr lvl="0" algn="ctr"/>
            <a:r>
              <a:rPr lang="en-US" b="1" dirty="0">
                <a:solidFill>
                  <a:schemeClr val="bg1"/>
                </a:solidFill>
                <a:latin typeface="Californian FB" pitchFamily="18" charset="0"/>
              </a:rPr>
              <a:t> </a:t>
            </a:r>
            <a:endParaRPr lang="en-US" sz="1600" dirty="0">
              <a:solidFill>
                <a:schemeClr val="bg1"/>
              </a:solidFill>
            </a:endParaRPr>
          </a:p>
        </p:txBody>
      </p:sp>
      <p:pic>
        <p:nvPicPr>
          <p:cNvPr id="7" name="Picture 1"/>
          <p:cNvPicPr>
            <a:picLocks noChangeAspect="1" noChangeArrowheads="1"/>
          </p:cNvPicPr>
          <p:nvPr/>
        </p:nvPicPr>
        <p:blipFill>
          <a:blip r:embed="rId3" cstate="print"/>
          <a:srcRect l="48860" t="6619" b="52010"/>
          <a:stretch>
            <a:fillRect/>
          </a:stretch>
        </p:blipFill>
        <p:spPr bwMode="auto">
          <a:xfrm>
            <a:off x="-768899" y="9273994"/>
            <a:ext cx="1376979" cy="1219200"/>
          </a:xfrm>
          <a:prstGeom prst="rect">
            <a:avLst/>
          </a:prstGeom>
          <a:noFill/>
        </p:spPr>
      </p:pic>
      <p:sp>
        <p:nvSpPr>
          <p:cNvPr id="9" name="Rectangle 8"/>
          <p:cNvSpPr/>
          <p:nvPr/>
        </p:nvSpPr>
        <p:spPr>
          <a:xfrm>
            <a:off x="7239000" y="136060"/>
            <a:ext cx="1467833" cy="1077218"/>
          </a:xfrm>
          <a:prstGeom prst="rect">
            <a:avLst/>
          </a:prstGeom>
        </p:spPr>
        <p:txBody>
          <a:bodyPr wrap="square">
            <a:spAutoFit/>
          </a:bodyPr>
          <a:lstStyle/>
          <a:p>
            <a:pPr lvl="0" algn="ctr"/>
            <a:r>
              <a:rPr lang="en-US" sz="1600" b="1" i="1" dirty="0">
                <a:solidFill>
                  <a:srgbClr val="2174A7"/>
                </a:solidFill>
                <a:latin typeface="Cambria" panose="02040503050406030204" pitchFamily="18" charset="0"/>
                <a:ea typeface="Cambria" panose="02040503050406030204" pitchFamily="18" charset="0"/>
                <a:cs typeface="Times New Roman" pitchFamily="18" charset="0"/>
              </a:rPr>
              <a:t>Bridging</a:t>
            </a:r>
          </a:p>
          <a:p>
            <a:pPr lvl="0" algn="ctr"/>
            <a:r>
              <a:rPr lang="en-US" sz="1600" b="1" i="1" dirty="0">
                <a:solidFill>
                  <a:srgbClr val="2174A7"/>
                </a:solidFill>
                <a:latin typeface="Cambria" panose="02040503050406030204" pitchFamily="18" charset="0"/>
                <a:ea typeface="Cambria" panose="02040503050406030204" pitchFamily="18" charset="0"/>
                <a:cs typeface="Times New Roman" pitchFamily="18" charset="0"/>
              </a:rPr>
              <a:t>gaps in health care</a:t>
            </a:r>
          </a:p>
          <a:p>
            <a:pPr lvl="0" algn="ctr"/>
            <a:r>
              <a:rPr lang="en-US" sz="1600" b="1" i="1" dirty="0">
                <a:solidFill>
                  <a:srgbClr val="2174A7"/>
                </a:solidFill>
                <a:latin typeface="Cambria" panose="02040503050406030204" pitchFamily="18" charset="0"/>
                <a:ea typeface="Cambria" panose="02040503050406030204" pitchFamily="18" charset="0"/>
                <a:cs typeface="Times New Roman" pitchFamily="18" charset="0"/>
              </a:rPr>
              <a:t>since 1993</a:t>
            </a:r>
          </a:p>
        </p:txBody>
      </p:sp>
      <p:sp>
        <p:nvSpPr>
          <p:cNvPr id="11" name="TextBox 10"/>
          <p:cNvSpPr txBox="1"/>
          <p:nvPr/>
        </p:nvSpPr>
        <p:spPr>
          <a:xfrm>
            <a:off x="0" y="1259693"/>
            <a:ext cx="9143999" cy="416140"/>
          </a:xfrm>
          <a:prstGeom prst="rect">
            <a:avLst/>
          </a:prstGeom>
          <a:noFill/>
        </p:spPr>
        <p:txBody>
          <a:bodyPr wrap="square" rtlCol="0">
            <a:spAutoFit/>
          </a:bodyPr>
          <a:lstStyle/>
          <a:p>
            <a:pPr algn="ctr">
              <a:lnSpc>
                <a:spcPct val="150000"/>
              </a:lnSpc>
            </a:pPr>
            <a:r>
              <a:rPr lang="en-US" sz="1600" dirty="0">
                <a:solidFill>
                  <a:srgbClr val="2174A7"/>
                </a:solidFill>
                <a:latin typeface="Cambria" pitchFamily="18" charset="0"/>
              </a:rPr>
              <a:t>Medical Clinic </a:t>
            </a:r>
            <a:r>
              <a:rPr lang="en-US" sz="1600" dirty="0">
                <a:solidFill>
                  <a:srgbClr val="2174A7"/>
                </a:solidFill>
                <a:latin typeface="Wingdings" panose="05000000000000000000" pitchFamily="2" charset="2"/>
              </a:rPr>
              <a:t>w</a:t>
            </a:r>
            <a:r>
              <a:rPr lang="en-US" sz="1600" dirty="0">
                <a:solidFill>
                  <a:srgbClr val="2174A7"/>
                </a:solidFill>
                <a:latin typeface="Cambria" pitchFamily="18" charset="0"/>
              </a:rPr>
              <a:t> Dental Clinic </a:t>
            </a:r>
            <a:r>
              <a:rPr lang="en-US" sz="1600" dirty="0">
                <a:solidFill>
                  <a:srgbClr val="2174A7"/>
                </a:solidFill>
                <a:latin typeface="Wingdings" panose="05000000000000000000" pitchFamily="2" charset="2"/>
              </a:rPr>
              <a:t>w</a:t>
            </a:r>
            <a:r>
              <a:rPr lang="en-US" sz="1600" dirty="0">
                <a:solidFill>
                  <a:srgbClr val="2174A7"/>
                </a:solidFill>
                <a:latin typeface="Cambria" pitchFamily="18" charset="0"/>
              </a:rPr>
              <a:t> Pharmacy </a:t>
            </a:r>
            <a:r>
              <a:rPr lang="en-US" sz="1600" dirty="0">
                <a:solidFill>
                  <a:srgbClr val="2174A7"/>
                </a:solidFill>
                <a:latin typeface="Wingdings" panose="05000000000000000000" pitchFamily="2" charset="2"/>
              </a:rPr>
              <a:t>w</a:t>
            </a:r>
            <a:r>
              <a:rPr lang="en-US" sz="1600" dirty="0">
                <a:solidFill>
                  <a:srgbClr val="2174A7"/>
                </a:solidFill>
                <a:latin typeface="Cambria" pitchFamily="18" charset="0"/>
              </a:rPr>
              <a:t> Vaccine Clinics </a:t>
            </a:r>
            <a:r>
              <a:rPr lang="en-US" sz="1600" dirty="0">
                <a:solidFill>
                  <a:srgbClr val="2174A7"/>
                </a:solidFill>
                <a:latin typeface="Wingdings" panose="05000000000000000000" pitchFamily="2" charset="2"/>
              </a:rPr>
              <a:t>w</a:t>
            </a:r>
            <a:r>
              <a:rPr lang="en-US" sz="1600" dirty="0">
                <a:solidFill>
                  <a:srgbClr val="2174A7"/>
                </a:solidFill>
                <a:latin typeface="Cambria" pitchFamily="18" charset="0"/>
              </a:rPr>
              <a:t> Specialty Clinics </a:t>
            </a:r>
            <a:r>
              <a:rPr lang="en-US" sz="1600" dirty="0">
                <a:solidFill>
                  <a:srgbClr val="2174A7"/>
                </a:solidFill>
                <a:latin typeface="Wingdings" panose="05000000000000000000" pitchFamily="2" charset="2"/>
              </a:rPr>
              <a:t>w</a:t>
            </a:r>
            <a:r>
              <a:rPr lang="en-US" sz="1600" dirty="0">
                <a:solidFill>
                  <a:srgbClr val="2174A7"/>
                </a:solidFill>
                <a:latin typeface="Cambria" pitchFamily="18" charset="0"/>
              </a:rPr>
              <a:t> Referrals </a:t>
            </a:r>
            <a:r>
              <a:rPr lang="en-US" sz="1600" dirty="0">
                <a:solidFill>
                  <a:srgbClr val="2174A7"/>
                </a:solidFill>
                <a:latin typeface="Wingdings" panose="05000000000000000000" pitchFamily="2" charset="2"/>
              </a:rPr>
              <a:t>w</a:t>
            </a:r>
            <a:r>
              <a:rPr lang="en-US" sz="1600" dirty="0">
                <a:solidFill>
                  <a:srgbClr val="2174A7"/>
                </a:solidFill>
                <a:latin typeface="Cambria" pitchFamily="18" charset="0"/>
              </a:rPr>
              <a:t> Outreach</a:t>
            </a:r>
          </a:p>
        </p:txBody>
      </p:sp>
      <p:sp>
        <p:nvSpPr>
          <p:cNvPr id="2" name="TextBox 1"/>
          <p:cNvSpPr txBox="1"/>
          <p:nvPr/>
        </p:nvSpPr>
        <p:spPr>
          <a:xfrm>
            <a:off x="227191" y="5401270"/>
            <a:ext cx="8686800" cy="923330"/>
          </a:xfrm>
          <a:prstGeom prst="rect">
            <a:avLst/>
          </a:prstGeom>
          <a:noFill/>
        </p:spPr>
        <p:txBody>
          <a:bodyPr wrap="square" rtlCol="0">
            <a:spAutoFit/>
          </a:bodyPr>
          <a:lstStyle/>
          <a:p>
            <a:pPr algn="ctr">
              <a:lnSpc>
                <a:spcPct val="150000"/>
              </a:lnSpc>
            </a:pPr>
            <a:r>
              <a:rPr lang="en-US" u="sng" dirty="0">
                <a:latin typeface="Cambria" pitchFamily="18" charset="0"/>
              </a:rPr>
              <a:t>The</a:t>
            </a:r>
            <a:r>
              <a:rPr lang="en-US" dirty="0">
                <a:latin typeface="Cambria" pitchFamily="18" charset="0"/>
              </a:rPr>
              <a:t> health-care home for low-income, under-insured residents</a:t>
            </a:r>
          </a:p>
          <a:p>
            <a:pPr algn="ctr">
              <a:lnSpc>
                <a:spcPct val="150000"/>
              </a:lnSpc>
            </a:pPr>
            <a:r>
              <a:rPr lang="en-US" dirty="0">
                <a:latin typeface="Cambria" pitchFamily="18" charset="0"/>
              </a:rPr>
              <a:t>in the Northern Neck and Middlesex County</a:t>
            </a:r>
          </a:p>
        </p:txBody>
      </p:sp>
      <p:sp>
        <p:nvSpPr>
          <p:cNvPr id="12" name="TextBox 8"/>
          <p:cNvSpPr txBox="1">
            <a:spLocks noChangeArrowheads="1"/>
          </p:cNvSpPr>
          <p:nvPr/>
        </p:nvSpPr>
        <p:spPr bwMode="auto">
          <a:xfrm>
            <a:off x="175054" y="6324903"/>
            <a:ext cx="8686800" cy="523220"/>
          </a:xfrm>
          <a:prstGeom prst="rect">
            <a:avLst/>
          </a:prstGeom>
          <a:noFill/>
          <a:ln w="9525">
            <a:noFill/>
            <a:miter lim="800000"/>
            <a:headEnd/>
            <a:tailEnd/>
          </a:ln>
        </p:spPr>
        <p:txBody>
          <a:bodyPr wrap="square">
            <a:spAutoFit/>
          </a:bodyPr>
          <a:lstStyle/>
          <a:p>
            <a:pPr algn="ctr"/>
            <a:r>
              <a:rPr lang="en-US" sz="1400" b="1" dirty="0">
                <a:solidFill>
                  <a:schemeClr val="bg1"/>
                </a:solidFill>
                <a:latin typeface="Californian FB" pitchFamily="18" charset="0"/>
              </a:rPr>
              <a:t>P.O. Box 1694, 51 William B. Graham Court, Kilmarnock, VA, 22482</a:t>
            </a:r>
          </a:p>
          <a:p>
            <a:pPr algn="ctr"/>
            <a:r>
              <a:rPr lang="en-US" sz="1400" b="1" dirty="0">
                <a:solidFill>
                  <a:schemeClr val="bg1"/>
                </a:solidFill>
                <a:latin typeface="Californian FB" pitchFamily="18" charset="0"/>
              </a:rPr>
              <a:t>Phone: 435-0575 / Fax: 435-9017 / www.nnmfhc.org</a:t>
            </a:r>
          </a:p>
        </p:txBody>
      </p:sp>
      <p:pic>
        <p:nvPicPr>
          <p:cNvPr id="13" name="Picture 1"/>
          <p:cNvPicPr>
            <a:picLocks noChangeAspect="1" noChangeArrowheads="1"/>
          </p:cNvPicPr>
          <p:nvPr/>
        </p:nvPicPr>
        <p:blipFill>
          <a:blip r:embed="rId3" cstate="print"/>
          <a:srcRect l="48860" t="6619" b="52010"/>
          <a:stretch>
            <a:fillRect/>
          </a:stretch>
        </p:blipFill>
        <p:spPr bwMode="auto">
          <a:xfrm>
            <a:off x="569145" y="136060"/>
            <a:ext cx="1183455" cy="1161232"/>
          </a:xfrm>
          <a:prstGeom prst="rect">
            <a:avLst/>
          </a:prstGeom>
          <a:noFill/>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891" b="34444"/>
          <a:stretch/>
        </p:blipFill>
        <p:spPr>
          <a:xfrm>
            <a:off x="471281" y="1742280"/>
            <a:ext cx="8094345" cy="3682797"/>
          </a:xfrm>
          <a:prstGeom prst="rect">
            <a:avLst/>
          </a:prstGeom>
          <a:ln w="28575">
            <a:solidFill>
              <a:schemeClr val="tx1"/>
            </a:solidFill>
          </a:ln>
        </p:spPr>
      </p:pic>
    </p:spTree>
    <p:extLst>
      <p:ext uri="{BB962C8B-B14F-4D97-AF65-F5344CB8AC3E}">
        <p14:creationId xmlns:p14="http://schemas.microsoft.com/office/powerpoint/2010/main" val="56401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228600" y="0"/>
            <a:ext cx="8686800" cy="846386"/>
          </a:xfrm>
          <a:prstGeom prst="rect">
            <a:avLst/>
          </a:prstGeom>
          <a:noFill/>
        </p:spPr>
        <p:txBody>
          <a:bodyPr wrap="square" rtlCol="0">
            <a:spAutoFit/>
          </a:bodyPr>
          <a:lstStyle/>
          <a:p>
            <a:pPr algn="ctr"/>
            <a:r>
              <a:rPr lang="en-US" sz="2400" b="1" dirty="0">
                <a:solidFill>
                  <a:schemeClr val="tx1"/>
                </a:solidFill>
                <a:latin typeface="Californian FB" pitchFamily="18" charset="0"/>
              </a:rPr>
              <a:t>N</a:t>
            </a:r>
            <a:r>
              <a:rPr lang="en-US" sz="1800" b="1" dirty="0">
                <a:solidFill>
                  <a:schemeClr val="tx1"/>
                </a:solidFill>
                <a:latin typeface="Californian FB" pitchFamily="18" charset="0"/>
              </a:rPr>
              <a:t>ORTHERN </a:t>
            </a:r>
            <a:r>
              <a:rPr lang="en-US" sz="2400" b="1" dirty="0">
                <a:solidFill>
                  <a:schemeClr val="tx1"/>
                </a:solidFill>
                <a:latin typeface="Californian FB" pitchFamily="18" charset="0"/>
              </a:rPr>
              <a:t>N</a:t>
            </a:r>
            <a:r>
              <a:rPr lang="en-US" sz="1800" b="1" dirty="0">
                <a:solidFill>
                  <a:schemeClr val="tx1"/>
                </a:solidFill>
                <a:latin typeface="Californian FB" pitchFamily="18" charset="0"/>
              </a:rPr>
              <a:t>ECK - </a:t>
            </a:r>
            <a:r>
              <a:rPr lang="en-US" sz="2400" b="1" dirty="0">
                <a:solidFill>
                  <a:schemeClr val="tx1"/>
                </a:solidFill>
                <a:latin typeface="Californian FB" pitchFamily="18" charset="0"/>
              </a:rPr>
              <a:t>M</a:t>
            </a:r>
            <a:r>
              <a:rPr lang="en-US" sz="1800" b="1" dirty="0">
                <a:solidFill>
                  <a:schemeClr val="tx1"/>
                </a:solidFill>
                <a:latin typeface="Californian FB" pitchFamily="18" charset="0"/>
              </a:rPr>
              <a:t>IDDLESEX</a:t>
            </a:r>
            <a:r>
              <a:rPr lang="en-US" sz="3200" b="1" dirty="0">
                <a:solidFill>
                  <a:schemeClr val="tx1"/>
                </a:solidFill>
                <a:latin typeface="Californian FB" pitchFamily="18" charset="0"/>
              </a:rPr>
              <a:t> </a:t>
            </a:r>
            <a:r>
              <a:rPr lang="en-US" sz="2400" b="1" dirty="0">
                <a:solidFill>
                  <a:schemeClr val="tx1"/>
                </a:solidFill>
                <a:latin typeface="Californian FB" pitchFamily="18" charset="0"/>
              </a:rPr>
              <a:t>F</a:t>
            </a:r>
            <a:r>
              <a:rPr lang="en-US" sz="1800" b="1" dirty="0">
                <a:solidFill>
                  <a:schemeClr val="tx1"/>
                </a:solidFill>
                <a:latin typeface="Californian FB" pitchFamily="18" charset="0"/>
              </a:rPr>
              <a:t>REE </a:t>
            </a:r>
            <a:r>
              <a:rPr lang="en-US" sz="2400" b="1" dirty="0">
                <a:solidFill>
                  <a:schemeClr val="tx1"/>
                </a:solidFill>
                <a:latin typeface="Californian FB" pitchFamily="18" charset="0"/>
              </a:rPr>
              <a:t>H</a:t>
            </a:r>
            <a:r>
              <a:rPr lang="en-US" sz="1800" b="1" dirty="0">
                <a:solidFill>
                  <a:schemeClr val="tx1"/>
                </a:solidFill>
                <a:latin typeface="Californian FB" pitchFamily="18" charset="0"/>
              </a:rPr>
              <a:t>EALTH </a:t>
            </a:r>
            <a:r>
              <a:rPr lang="en-US" sz="2400" b="1" dirty="0">
                <a:solidFill>
                  <a:schemeClr val="tx1"/>
                </a:solidFill>
                <a:latin typeface="Californian FB" pitchFamily="18" charset="0"/>
              </a:rPr>
              <a:t>C</a:t>
            </a:r>
            <a:r>
              <a:rPr lang="en-US" sz="1800" b="1" dirty="0">
                <a:solidFill>
                  <a:schemeClr val="tx1"/>
                </a:solidFill>
                <a:latin typeface="Californian FB" pitchFamily="18" charset="0"/>
              </a:rPr>
              <a:t>LINIC</a:t>
            </a:r>
            <a:endParaRPr lang="en-US" sz="2000" b="1" dirty="0">
              <a:solidFill>
                <a:schemeClr val="tx1"/>
              </a:solidFill>
            </a:endParaRPr>
          </a:p>
          <a:p>
            <a:endParaRPr lang="en-US" sz="1600" dirty="0"/>
          </a:p>
        </p:txBody>
      </p:sp>
      <p:sp>
        <p:nvSpPr>
          <p:cNvPr id="7" name="Rectangle 6"/>
          <p:cNvSpPr/>
          <p:nvPr/>
        </p:nvSpPr>
        <p:spPr>
          <a:xfrm>
            <a:off x="152400" y="533400"/>
            <a:ext cx="8839200" cy="523220"/>
          </a:xfrm>
          <a:prstGeom prst="rect">
            <a:avLst/>
          </a:prstGeom>
        </p:spPr>
        <p:txBody>
          <a:bodyPr wrap="square">
            <a:spAutoFit/>
          </a:bodyPr>
          <a:lstStyle/>
          <a:p>
            <a:pPr algn="ctr"/>
            <a:r>
              <a:rPr lang="en-US" sz="1400" i="1" dirty="0">
                <a:latin typeface="Californian FB" pitchFamily="18" charset="0"/>
              </a:rPr>
              <a:t>“Low-income person" means an individual whose family's annual household income is not in excess</a:t>
            </a:r>
          </a:p>
          <a:p>
            <a:pPr algn="ctr"/>
            <a:r>
              <a:rPr lang="en-US" sz="1400" i="1" dirty="0">
                <a:latin typeface="Californian FB" pitchFamily="18" charset="0"/>
              </a:rPr>
              <a:t>of 300% of the current poverty guidelines.” </a:t>
            </a:r>
            <a:r>
              <a:rPr lang="en-US" sz="1200" b="1" dirty="0">
                <a:latin typeface="Californian FB" pitchFamily="18" charset="0"/>
              </a:rPr>
              <a:t>-  Code of Virginia</a:t>
            </a:r>
          </a:p>
        </p:txBody>
      </p:sp>
      <p:sp>
        <p:nvSpPr>
          <p:cNvPr id="8" name="TextBox 7"/>
          <p:cNvSpPr txBox="1"/>
          <p:nvPr/>
        </p:nvSpPr>
        <p:spPr>
          <a:xfrm>
            <a:off x="381000" y="1752600"/>
            <a:ext cx="3886200" cy="1323439"/>
          </a:xfrm>
          <a:prstGeom prst="rect">
            <a:avLst/>
          </a:prstGeom>
          <a:noFill/>
        </p:spPr>
        <p:txBody>
          <a:bodyPr wrap="square" rtlCol="0">
            <a:spAutoFit/>
          </a:bodyPr>
          <a:lstStyle/>
          <a:p>
            <a:pPr algn="ctr"/>
            <a:r>
              <a:rPr lang="en-US" sz="1200" dirty="0">
                <a:latin typeface="Cambria" panose="02040503050406030204" pitchFamily="18" charset="0"/>
                <a:ea typeface="Cambria" panose="02040503050406030204" pitchFamily="18" charset="0"/>
              </a:rPr>
              <a:t>Open to those with incomes at or below 250% of the federal poverty level (FPL). This threshold is established by the Board in keeping with support services provided by NNMFHC partners, including hospitals and pharmaceutical companies.</a:t>
            </a:r>
          </a:p>
          <a:p>
            <a:pPr algn="ctr"/>
            <a:endParaRPr lang="en-US" sz="800" dirty="0">
              <a:latin typeface="Cambria" panose="02040503050406030204" pitchFamily="18" charset="0"/>
              <a:ea typeface="Cambria" panose="02040503050406030204" pitchFamily="18" charset="0"/>
            </a:endParaRPr>
          </a:p>
          <a:p>
            <a:pPr algn="ctr"/>
            <a:r>
              <a:rPr lang="en-US" sz="1200" dirty="0">
                <a:latin typeface="Cambria" panose="02040503050406030204" pitchFamily="18" charset="0"/>
                <a:ea typeface="Cambria" panose="02040503050406030204" pitchFamily="18" charset="0"/>
              </a:rPr>
              <a:t>Income limits for medical services are:</a:t>
            </a:r>
          </a:p>
        </p:txBody>
      </p:sp>
      <p:sp>
        <p:nvSpPr>
          <p:cNvPr id="9" name="TextBox 8"/>
          <p:cNvSpPr txBox="1"/>
          <p:nvPr/>
        </p:nvSpPr>
        <p:spPr>
          <a:xfrm>
            <a:off x="4648200" y="1752600"/>
            <a:ext cx="4013199" cy="1323439"/>
          </a:xfrm>
          <a:prstGeom prst="rect">
            <a:avLst/>
          </a:prstGeom>
          <a:noFill/>
        </p:spPr>
        <p:txBody>
          <a:bodyPr wrap="square" rtlCol="0">
            <a:spAutoFit/>
          </a:bodyPr>
          <a:lstStyle/>
          <a:p>
            <a:pPr algn="ctr"/>
            <a:r>
              <a:rPr lang="en-US" sz="1200" dirty="0">
                <a:latin typeface="Cambria" panose="02040503050406030204" pitchFamily="18" charset="0"/>
                <a:ea typeface="Cambria" panose="02040503050406030204" pitchFamily="18" charset="0"/>
              </a:rPr>
              <a:t>Open to those with incomes at or below 300% of the federal poverty level (FPL). The Board approved this higher threshold due to the high cost of dental care, the limited access to dental services, and the general lack of affordable dental coverage in health-care insurance plans.</a:t>
            </a:r>
          </a:p>
          <a:p>
            <a:pPr algn="ctr"/>
            <a:endParaRPr lang="en-US" sz="800" dirty="0">
              <a:latin typeface="Cambria" panose="02040503050406030204" pitchFamily="18" charset="0"/>
              <a:ea typeface="Cambria" panose="02040503050406030204" pitchFamily="18" charset="0"/>
            </a:endParaRPr>
          </a:p>
          <a:p>
            <a:pPr algn="ctr"/>
            <a:r>
              <a:rPr lang="en-US" sz="1200" dirty="0">
                <a:latin typeface="Cambria" panose="02040503050406030204" pitchFamily="18" charset="0"/>
                <a:ea typeface="Cambria" panose="02040503050406030204" pitchFamily="18" charset="0"/>
              </a:rPr>
              <a:t>Income limits for dental services are:</a:t>
            </a:r>
          </a:p>
        </p:txBody>
      </p:sp>
      <p:cxnSp>
        <p:nvCxnSpPr>
          <p:cNvPr id="11" name="Straight Connector 10"/>
          <p:cNvCxnSpPr/>
          <p:nvPr/>
        </p:nvCxnSpPr>
        <p:spPr>
          <a:xfrm>
            <a:off x="4508500" y="2328039"/>
            <a:ext cx="0" cy="39624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9600" y="1333619"/>
            <a:ext cx="3428999"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Medical Clinic</a:t>
            </a:r>
          </a:p>
        </p:txBody>
      </p:sp>
      <p:sp>
        <p:nvSpPr>
          <p:cNvPr id="10" name="TextBox 9"/>
          <p:cNvSpPr txBox="1"/>
          <p:nvPr/>
        </p:nvSpPr>
        <p:spPr>
          <a:xfrm>
            <a:off x="4851402" y="1333619"/>
            <a:ext cx="3606798"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Dental Clinic</a:t>
            </a:r>
          </a:p>
        </p:txBody>
      </p:sp>
      <p:graphicFrame>
        <p:nvGraphicFramePr>
          <p:cNvPr id="2" name="Table 1"/>
          <p:cNvGraphicFramePr>
            <a:graphicFrameLocks noGrp="1"/>
          </p:cNvGraphicFramePr>
          <p:nvPr>
            <p:extLst>
              <p:ext uri="{D42A27DB-BD31-4B8C-83A1-F6EECF244321}">
                <p14:modId xmlns:p14="http://schemas.microsoft.com/office/powerpoint/2010/main" val="2933101610"/>
              </p:ext>
            </p:extLst>
          </p:nvPr>
        </p:nvGraphicFramePr>
        <p:xfrm>
          <a:off x="228600" y="3276767"/>
          <a:ext cx="3962399" cy="2767838"/>
        </p:xfrm>
        <a:graphic>
          <a:graphicData uri="http://schemas.openxmlformats.org/drawingml/2006/table">
            <a:tbl>
              <a:tblPr>
                <a:tableStyleId>{5C22544A-7EE6-4342-B048-85BDC9FD1C3A}</a:tableStyleId>
              </a:tblPr>
              <a:tblGrid>
                <a:gridCol w="1341265">
                  <a:extLst>
                    <a:ext uri="{9D8B030D-6E8A-4147-A177-3AD203B41FA5}">
                      <a16:colId xmlns:a16="http://schemas.microsoft.com/office/drawing/2014/main" val="4206136058"/>
                    </a:ext>
                  </a:extLst>
                </a:gridCol>
                <a:gridCol w="1331820">
                  <a:extLst>
                    <a:ext uri="{9D8B030D-6E8A-4147-A177-3AD203B41FA5}">
                      <a16:colId xmlns:a16="http://schemas.microsoft.com/office/drawing/2014/main" val="4178379855"/>
                    </a:ext>
                  </a:extLst>
                </a:gridCol>
                <a:gridCol w="1289314">
                  <a:extLst>
                    <a:ext uri="{9D8B030D-6E8A-4147-A177-3AD203B41FA5}">
                      <a16:colId xmlns:a16="http://schemas.microsoft.com/office/drawing/2014/main" val="1024838683"/>
                    </a:ext>
                  </a:extLst>
                </a:gridCol>
              </a:tblGrid>
              <a:tr h="277058">
                <a:tc>
                  <a:txBody>
                    <a:bodyPr/>
                    <a:lstStyle/>
                    <a:p>
                      <a:pPr algn="ctr" fontAlgn="b"/>
                      <a:r>
                        <a:rPr lang="en-US" sz="1200" b="1" u="none" strike="noStrike" dirty="0">
                          <a:effectLst/>
                        </a:rPr>
                        <a:t>Family</a:t>
                      </a:r>
                      <a:endParaRPr lang="en-US" sz="1200" b="1" i="0" u="none" strike="noStrike" dirty="0">
                        <a:solidFill>
                          <a:srgbClr val="000000"/>
                        </a:solidFill>
                        <a:effectLst/>
                        <a:latin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fontAlgn="b"/>
                      <a:r>
                        <a:rPr lang="en-US" sz="1200" b="1" u="none" strike="noStrike" dirty="0">
                          <a:effectLst/>
                        </a:rPr>
                        <a:t>250% of FPL</a:t>
                      </a:r>
                    </a:p>
                  </a:txBody>
                  <a:tcPr marL="9525" marR="9525" marT="9525"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616638010"/>
                  </a:ext>
                </a:extLst>
              </a:tr>
              <a:tr h="274316">
                <a:tc>
                  <a:txBody>
                    <a:bodyPr/>
                    <a:lstStyle/>
                    <a:p>
                      <a:pPr algn="ctr" fontAlgn="b"/>
                      <a:r>
                        <a:rPr lang="en-US" sz="1200" b="0" i="0" u="none" strike="noStrike">
                          <a:solidFill>
                            <a:srgbClr val="000000"/>
                          </a:solidFill>
                          <a:effectLst/>
                          <a:latin typeface="Calibri" panose="020F0502020204030204" pitchFamily="34" charset="0"/>
                        </a:rPr>
                        <a:t>1</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$36,450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$3,038</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2853204"/>
                  </a:ext>
                </a:extLst>
              </a:tr>
              <a:tr h="277058">
                <a:tc>
                  <a:txBody>
                    <a:bodyPr/>
                    <a:lstStyle/>
                    <a:p>
                      <a:pPr algn="ctr" fontAlgn="b"/>
                      <a:r>
                        <a:rPr lang="en-US" sz="1200" b="0" i="0" u="none" strike="noStrike">
                          <a:solidFill>
                            <a:srgbClr val="000000"/>
                          </a:solidFill>
                          <a:effectLst/>
                          <a:latin typeface="Calibri" panose="020F0502020204030204" pitchFamily="34" charset="0"/>
                        </a:rPr>
                        <a:t>2</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$49,300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$4,108</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63715520"/>
                  </a:ext>
                </a:extLst>
              </a:tr>
              <a:tr h="277058">
                <a:tc>
                  <a:txBody>
                    <a:bodyPr/>
                    <a:lstStyle/>
                    <a:p>
                      <a:pPr algn="ctr" fontAlgn="b"/>
                      <a:r>
                        <a:rPr lang="en-US" sz="1200" b="0" i="0" u="none" strike="noStrike">
                          <a:solidFill>
                            <a:srgbClr val="000000"/>
                          </a:solidFill>
                          <a:effectLst/>
                          <a:latin typeface="Calibri" panose="020F0502020204030204" pitchFamily="34" charset="0"/>
                        </a:rPr>
                        <a:t>3</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$62,150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$5,179</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9418686"/>
                  </a:ext>
                </a:extLst>
              </a:tr>
              <a:tr h="277058">
                <a:tc>
                  <a:txBody>
                    <a:bodyPr/>
                    <a:lstStyle/>
                    <a:p>
                      <a:pPr algn="ctr" fontAlgn="b"/>
                      <a:r>
                        <a:rPr lang="en-US" sz="1200" b="0" i="0" u="none" strike="noStrike">
                          <a:solidFill>
                            <a:srgbClr val="000000"/>
                          </a:solidFill>
                          <a:effectLst/>
                          <a:latin typeface="Calibri" panose="020F0502020204030204" pitchFamily="34" charset="0"/>
                        </a:rPr>
                        <a:t>4</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$75,000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$6,250</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6839124"/>
                  </a:ext>
                </a:extLst>
              </a:tr>
              <a:tr h="277058">
                <a:tc>
                  <a:txBody>
                    <a:bodyPr/>
                    <a:lstStyle/>
                    <a:p>
                      <a:pPr algn="ctr" fontAlgn="b"/>
                      <a:r>
                        <a:rPr lang="en-US" sz="1200" b="0" i="0" u="none" strike="noStrike">
                          <a:solidFill>
                            <a:srgbClr val="000000"/>
                          </a:solidFill>
                          <a:effectLst/>
                          <a:latin typeface="Calibri" panose="020F0502020204030204" pitchFamily="34" charset="0"/>
                        </a:rPr>
                        <a:t>5</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$87,850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$7,321</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6140050"/>
                  </a:ext>
                </a:extLst>
              </a:tr>
              <a:tr h="277058">
                <a:tc>
                  <a:txBody>
                    <a:bodyPr/>
                    <a:lstStyle/>
                    <a:p>
                      <a:pPr algn="ctr" fontAlgn="b"/>
                      <a:r>
                        <a:rPr lang="en-US" sz="1200" b="0" i="0" u="none" strike="noStrike">
                          <a:solidFill>
                            <a:srgbClr val="000000"/>
                          </a:solidFill>
                          <a:effectLst/>
                          <a:latin typeface="Calibri" panose="020F0502020204030204" pitchFamily="34" charset="0"/>
                        </a:rPr>
                        <a:t>6</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$100,700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$8,392</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5555717"/>
                  </a:ext>
                </a:extLst>
              </a:tr>
              <a:tr h="277058">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$113,550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$9,463</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1616116"/>
                  </a:ext>
                </a:extLst>
              </a:tr>
              <a:tr h="277058">
                <a:tc>
                  <a:txBody>
                    <a:bodyPr/>
                    <a:lstStyle/>
                    <a:p>
                      <a:pPr algn="ctr" fontAlgn="b"/>
                      <a:r>
                        <a:rPr lang="en-US" sz="1200" b="0" i="0" u="none" strike="noStrike">
                          <a:solidFill>
                            <a:srgbClr val="000000"/>
                          </a:solidFill>
                          <a:effectLst/>
                          <a:latin typeface="Calibri" panose="020F0502020204030204" pitchFamily="34" charset="0"/>
                        </a:rPr>
                        <a:t>8</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$126,400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$10,533</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6394982"/>
                  </a:ext>
                </a:extLst>
              </a:tr>
              <a:tr h="277058">
                <a:tc>
                  <a:txBody>
                    <a:bodyPr/>
                    <a:lstStyle/>
                    <a:p>
                      <a:pPr algn="ctr" fontAlgn="b"/>
                      <a:r>
                        <a:rPr lang="en-US" sz="1200" b="1" i="0" u="none" strike="noStrike">
                          <a:solidFill>
                            <a:srgbClr val="000000"/>
                          </a:solidFill>
                          <a:effectLst/>
                          <a:latin typeface="Calibri" panose="020F0502020204030204" pitchFamily="34" charset="0"/>
                        </a:rPr>
                        <a:t>Additional</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a:solidFill>
                            <a:srgbClr val="000000"/>
                          </a:solidFill>
                          <a:effectLst/>
                          <a:latin typeface="Calibri" panose="020F0502020204030204" pitchFamily="34" charset="0"/>
                        </a:rPr>
                        <a:t>$12,850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alibri" panose="020F0502020204030204" pitchFamily="34" charset="0"/>
                        </a:rPr>
                        <a:t>$1,070</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756562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22521003"/>
              </p:ext>
            </p:extLst>
          </p:nvPr>
        </p:nvGraphicFramePr>
        <p:xfrm>
          <a:off x="4953001" y="3276770"/>
          <a:ext cx="3555996" cy="2767835"/>
        </p:xfrm>
        <a:graphic>
          <a:graphicData uri="http://schemas.openxmlformats.org/drawingml/2006/table">
            <a:tbl>
              <a:tblPr>
                <a:tableStyleId>{5C22544A-7EE6-4342-B048-85BDC9FD1C3A}</a:tableStyleId>
              </a:tblPr>
              <a:tblGrid>
                <a:gridCol w="1213026">
                  <a:extLst>
                    <a:ext uri="{9D8B030D-6E8A-4147-A177-3AD203B41FA5}">
                      <a16:colId xmlns:a16="http://schemas.microsoft.com/office/drawing/2014/main" val="3899853260"/>
                    </a:ext>
                  </a:extLst>
                </a:gridCol>
                <a:gridCol w="1271186">
                  <a:extLst>
                    <a:ext uri="{9D8B030D-6E8A-4147-A177-3AD203B41FA5}">
                      <a16:colId xmlns:a16="http://schemas.microsoft.com/office/drawing/2014/main" val="1753945128"/>
                    </a:ext>
                  </a:extLst>
                </a:gridCol>
                <a:gridCol w="1071784">
                  <a:extLst>
                    <a:ext uri="{9D8B030D-6E8A-4147-A177-3AD203B41FA5}">
                      <a16:colId xmlns:a16="http://schemas.microsoft.com/office/drawing/2014/main" val="987814194"/>
                    </a:ext>
                  </a:extLst>
                </a:gridCol>
              </a:tblGrid>
              <a:tr h="251848">
                <a:tc>
                  <a:txBody>
                    <a:bodyPr/>
                    <a:lstStyle/>
                    <a:p>
                      <a:pPr algn="ctr" fontAlgn="b"/>
                      <a:r>
                        <a:rPr lang="en-US" sz="1200" b="1" u="none" strike="noStrike" dirty="0">
                          <a:effectLst/>
                        </a:rPr>
                        <a:t>Family</a:t>
                      </a:r>
                      <a:endParaRPr lang="en-US" sz="1200" b="1" i="0" u="none" strike="noStrike" dirty="0">
                        <a:solidFill>
                          <a:srgbClr val="000000"/>
                        </a:solidFill>
                        <a:effectLst/>
                        <a:latin typeface="Arial" panose="020B0604020202020204" pitchFamily="34" charset="0"/>
                      </a:endParaRPr>
                    </a:p>
                  </a:txBody>
                  <a:tcPr marL="9525" marR="9525" marT="9525" marB="0" anchor="b"/>
                </a:tc>
                <a:tc gridSpan="2">
                  <a:txBody>
                    <a:bodyPr/>
                    <a:lstStyle/>
                    <a:p>
                      <a:pPr algn="ctr" fontAlgn="b"/>
                      <a:r>
                        <a:rPr lang="en-US" sz="1200" b="1" u="none" strike="noStrike" dirty="0">
                          <a:effectLst/>
                        </a:rPr>
                        <a:t>300% of FPL</a:t>
                      </a:r>
                      <a:endParaRPr lang="en-US" sz="1200" b="1" i="0" u="none" strike="noStrike" dirty="0">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882340387"/>
                  </a:ext>
                </a:extLst>
              </a:tr>
              <a:tr h="249355">
                <a:tc>
                  <a:txBody>
                    <a:bodyPr/>
                    <a:lstStyle/>
                    <a:p>
                      <a:pPr algn="ctr" fontAlgn="b"/>
                      <a:r>
                        <a:rPr lang="en-US" sz="1200" b="1" u="none" strike="noStrike" dirty="0">
                          <a:effectLst/>
                        </a:rPr>
                        <a:t>Size</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200" b="1" u="none" strike="noStrike" dirty="0">
                          <a:effectLst/>
                        </a:rPr>
                        <a:t>Year</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200" b="1" u="none" strike="noStrike" dirty="0">
                          <a:effectLst/>
                        </a:rPr>
                        <a:t>Month</a:t>
                      </a:r>
                      <a:endParaRPr lang="en-US"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53640311"/>
                  </a:ext>
                </a:extLst>
              </a:tr>
              <a:tr h="251848">
                <a:tc>
                  <a:txBody>
                    <a:bodyPr/>
                    <a:lstStyle/>
                    <a:p>
                      <a:pPr algn="ctr"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$43,740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$3,645</a:t>
                      </a:r>
                    </a:p>
                  </a:txBody>
                  <a:tcPr marL="9525" marR="9525" marT="9525" marB="0" anchor="b"/>
                </a:tc>
                <a:extLst>
                  <a:ext uri="{0D108BD9-81ED-4DB2-BD59-A6C34878D82A}">
                    <a16:rowId xmlns:a16="http://schemas.microsoft.com/office/drawing/2014/main" val="685654048"/>
                  </a:ext>
                </a:extLst>
              </a:tr>
              <a:tr h="251848">
                <a:tc>
                  <a:txBody>
                    <a:bodyPr/>
                    <a:lstStyle/>
                    <a:p>
                      <a:pPr algn="ctr"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$59,160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$4,930</a:t>
                      </a:r>
                    </a:p>
                  </a:txBody>
                  <a:tcPr marL="9525" marR="9525" marT="9525" marB="0" anchor="b"/>
                </a:tc>
                <a:extLst>
                  <a:ext uri="{0D108BD9-81ED-4DB2-BD59-A6C34878D82A}">
                    <a16:rowId xmlns:a16="http://schemas.microsoft.com/office/drawing/2014/main" val="1091926536"/>
                  </a:ext>
                </a:extLst>
              </a:tr>
              <a:tr h="251848">
                <a:tc>
                  <a:txBody>
                    <a:bodyPr/>
                    <a:lstStyle/>
                    <a:p>
                      <a:pPr algn="ctr" fontAlgn="b"/>
                      <a:r>
                        <a:rPr lang="en-US" sz="12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$74,580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$6,215</a:t>
                      </a:r>
                    </a:p>
                  </a:txBody>
                  <a:tcPr marL="9525" marR="9525" marT="9525" marB="0" anchor="b"/>
                </a:tc>
                <a:extLst>
                  <a:ext uri="{0D108BD9-81ED-4DB2-BD59-A6C34878D82A}">
                    <a16:rowId xmlns:a16="http://schemas.microsoft.com/office/drawing/2014/main" val="515044501"/>
                  </a:ext>
                </a:extLst>
              </a:tr>
              <a:tr h="251848">
                <a:tc>
                  <a:txBody>
                    <a:bodyPr/>
                    <a:lstStyle/>
                    <a:p>
                      <a:pPr algn="ctr" fontAlgn="b"/>
                      <a:r>
                        <a:rPr lang="en-US"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$90,000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$7,500</a:t>
                      </a:r>
                    </a:p>
                  </a:txBody>
                  <a:tcPr marL="9525" marR="9525" marT="9525" marB="0" anchor="b"/>
                </a:tc>
                <a:extLst>
                  <a:ext uri="{0D108BD9-81ED-4DB2-BD59-A6C34878D82A}">
                    <a16:rowId xmlns:a16="http://schemas.microsoft.com/office/drawing/2014/main" val="3161739392"/>
                  </a:ext>
                </a:extLst>
              </a:tr>
              <a:tr h="251848">
                <a:tc>
                  <a:txBody>
                    <a:bodyPr/>
                    <a:lstStyle/>
                    <a:p>
                      <a:pPr algn="ctr" fontAlgn="b"/>
                      <a:r>
                        <a:rPr lang="en-US"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$105,420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$8,785</a:t>
                      </a:r>
                    </a:p>
                  </a:txBody>
                  <a:tcPr marL="9525" marR="9525" marT="9525" marB="0" anchor="b"/>
                </a:tc>
                <a:extLst>
                  <a:ext uri="{0D108BD9-81ED-4DB2-BD59-A6C34878D82A}">
                    <a16:rowId xmlns:a16="http://schemas.microsoft.com/office/drawing/2014/main" val="740416424"/>
                  </a:ext>
                </a:extLst>
              </a:tr>
              <a:tr h="251848">
                <a:tc>
                  <a:txBody>
                    <a:bodyPr/>
                    <a:lstStyle/>
                    <a:p>
                      <a:pPr algn="ctr" fontAlgn="b"/>
                      <a:r>
                        <a:rPr lang="en-US" sz="1200" b="0" i="0" u="none" strike="noStrike">
                          <a:solidFill>
                            <a:srgbClr val="000000"/>
                          </a:solidFill>
                          <a:effectLst/>
                          <a:latin typeface="Calibri" panose="020F0502020204030204" pitchFamily="34" charset="0"/>
                        </a:rPr>
                        <a:t>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$120,840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$10,070</a:t>
                      </a:r>
                    </a:p>
                  </a:txBody>
                  <a:tcPr marL="9525" marR="9525" marT="9525" marB="0" anchor="b"/>
                </a:tc>
                <a:extLst>
                  <a:ext uri="{0D108BD9-81ED-4DB2-BD59-A6C34878D82A}">
                    <a16:rowId xmlns:a16="http://schemas.microsoft.com/office/drawing/2014/main" val="3240855494"/>
                  </a:ext>
                </a:extLst>
              </a:tr>
              <a:tr h="251848">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$136,260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$11,355</a:t>
                      </a:r>
                    </a:p>
                  </a:txBody>
                  <a:tcPr marL="9525" marR="9525" marT="9525" marB="0" anchor="b"/>
                </a:tc>
                <a:extLst>
                  <a:ext uri="{0D108BD9-81ED-4DB2-BD59-A6C34878D82A}">
                    <a16:rowId xmlns:a16="http://schemas.microsoft.com/office/drawing/2014/main" val="659854572"/>
                  </a:ext>
                </a:extLst>
              </a:tr>
              <a:tr h="251848">
                <a:tc>
                  <a:txBody>
                    <a:bodyPr/>
                    <a:lstStyle/>
                    <a:p>
                      <a:pPr algn="ctr" fontAlgn="b"/>
                      <a:r>
                        <a:rPr lang="en-US" sz="1200" b="0" i="0" u="none" strike="noStrike">
                          <a:solidFill>
                            <a:srgbClr val="000000"/>
                          </a:solidFill>
                          <a:effectLst/>
                          <a:latin typeface="Calibri" panose="020F0502020204030204" pitchFamily="34" charset="0"/>
                        </a:rPr>
                        <a:t>8</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$151,680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$12,640</a:t>
                      </a:r>
                    </a:p>
                  </a:txBody>
                  <a:tcPr marL="9525" marR="9525" marT="9525" marB="0" anchor="b"/>
                </a:tc>
                <a:extLst>
                  <a:ext uri="{0D108BD9-81ED-4DB2-BD59-A6C34878D82A}">
                    <a16:rowId xmlns:a16="http://schemas.microsoft.com/office/drawing/2014/main" val="684565911"/>
                  </a:ext>
                </a:extLst>
              </a:tr>
              <a:tr h="251848">
                <a:tc>
                  <a:txBody>
                    <a:bodyPr/>
                    <a:lstStyle/>
                    <a:p>
                      <a:pPr algn="ctr" fontAlgn="b"/>
                      <a:r>
                        <a:rPr lang="en-US" sz="1200" b="1" i="0" u="none" strike="noStrike">
                          <a:solidFill>
                            <a:srgbClr val="000000"/>
                          </a:solidFill>
                          <a:effectLst/>
                          <a:latin typeface="Calibri" panose="020F0502020204030204" pitchFamily="34" charset="0"/>
                        </a:rPr>
                        <a:t>Additional</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$15,420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$1,285</a:t>
                      </a:r>
                    </a:p>
                  </a:txBody>
                  <a:tcPr marL="9525" marR="9525" marT="9525" marB="0" anchor="b"/>
                </a:tc>
                <a:extLst>
                  <a:ext uri="{0D108BD9-81ED-4DB2-BD59-A6C34878D82A}">
                    <a16:rowId xmlns:a16="http://schemas.microsoft.com/office/drawing/2014/main" val="210153599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133600"/>
            <a:ext cx="3733800" cy="3477875"/>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Medical Clinic</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Chronic and acute care</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Specialty referrals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Laboratory tests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X-rays/CT scans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Nebulizer treatments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Flu and pneumonia vaccines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Covid-19 vaccines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School and sports physicals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Patient education</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Mammograms</a:t>
            </a:r>
            <a:endParaRPr lang="en-US" sz="2000" dirty="0">
              <a:latin typeface="Californian FB" pitchFamily="18" charset="0"/>
            </a:endParaRPr>
          </a:p>
        </p:txBody>
      </p:sp>
      <p:sp>
        <p:nvSpPr>
          <p:cNvPr id="6" name="TextBox 5"/>
          <p:cNvSpPr txBox="1"/>
          <p:nvPr/>
        </p:nvSpPr>
        <p:spPr>
          <a:xfrm>
            <a:off x="4572000" y="2053947"/>
            <a:ext cx="4419600" cy="3508653"/>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cs typeface="Aharoni" pitchFamily="2" charset="-79"/>
              </a:rPr>
              <a:t>Dental Clinic</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Dental services 5 days/week</a:t>
            </a:r>
          </a:p>
          <a:p>
            <a:endParaRPr lang="en-US" sz="1200" dirty="0">
              <a:latin typeface="Cambria" panose="02040503050406030204" pitchFamily="18" charset="0"/>
              <a:ea typeface="Cambria" panose="02040503050406030204" pitchFamily="18" charset="0"/>
            </a:endParaRPr>
          </a:p>
          <a:p>
            <a:r>
              <a:rPr lang="en-US" sz="2000" b="1" dirty="0">
                <a:latin typeface="Cambria" panose="02040503050406030204" pitchFamily="18" charset="0"/>
                <a:ea typeface="Cambria" panose="02040503050406030204" pitchFamily="18" charset="0"/>
                <a:cs typeface="Aharoni" pitchFamily="2" charset="-79"/>
              </a:rPr>
              <a:t>Pharmacy Services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 Prescriptions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 Consultations and education</a:t>
            </a:r>
          </a:p>
          <a:p>
            <a:endParaRPr lang="en-US" sz="1200" dirty="0">
              <a:latin typeface="Cambria" panose="02040503050406030204" pitchFamily="18" charset="0"/>
              <a:ea typeface="Cambria" panose="02040503050406030204" pitchFamily="18" charset="0"/>
            </a:endParaRPr>
          </a:p>
          <a:p>
            <a:pPr marL="119063" indent="-119063" eaLnBrk="1" fontAlgn="auto" hangingPunct="1">
              <a:spcAft>
                <a:spcPts val="0"/>
              </a:spcAft>
              <a:buNone/>
              <a:defRPr/>
            </a:pPr>
            <a:r>
              <a:rPr lang="en-US" sz="2000" b="1" dirty="0">
                <a:latin typeface="Cambria" panose="02040503050406030204" pitchFamily="18" charset="0"/>
                <a:ea typeface="Cambria" panose="02040503050406030204" pitchFamily="18" charset="0"/>
                <a:cs typeface="Aharoni" pitchFamily="2" charset="-79"/>
              </a:rPr>
              <a:t>Specialty Clinics</a:t>
            </a:r>
          </a:p>
          <a:p>
            <a:pPr marL="342900" indent="-342900" eaLnBrk="1" fontAlgn="auto" hangingPunct="1">
              <a:spcAft>
                <a:spcPts val="0"/>
              </a:spcAft>
              <a:buFont typeface="Arial" panose="020B0604020202020204" pitchFamily="34" charset="0"/>
              <a:buChar char="•"/>
              <a:defRPr/>
            </a:pPr>
            <a:r>
              <a:rPr lang="en-US" sz="2000" dirty="0">
                <a:latin typeface="Cambria" panose="02040503050406030204" pitchFamily="18" charset="0"/>
                <a:ea typeface="Cambria" panose="02040503050406030204" pitchFamily="18" charset="0"/>
              </a:rPr>
              <a:t>Well-woman Clinics</a:t>
            </a:r>
          </a:p>
          <a:p>
            <a:pPr marL="342900" indent="-342900" eaLnBrk="1" fontAlgn="auto" hangingPunct="1">
              <a:spcAft>
                <a:spcPts val="0"/>
              </a:spcAft>
              <a:buFont typeface="Arial" panose="020B0604020202020204" pitchFamily="34" charset="0"/>
              <a:buChar char="•"/>
              <a:defRPr/>
            </a:pPr>
            <a:r>
              <a:rPr lang="en-US" sz="2000" dirty="0">
                <a:latin typeface="Cambria" panose="02040503050406030204" pitchFamily="18" charset="0"/>
                <a:ea typeface="Cambria" panose="02040503050406030204" pitchFamily="18" charset="0"/>
              </a:rPr>
              <a:t>Nephrology Clinics</a:t>
            </a:r>
          </a:p>
          <a:p>
            <a:pPr marL="342900" indent="-342900" eaLnBrk="1" fontAlgn="auto" hangingPunct="1">
              <a:spcAft>
                <a:spcPts val="0"/>
              </a:spcAft>
              <a:buFont typeface="Arial" panose="020B0604020202020204" pitchFamily="34" charset="0"/>
              <a:buChar char="•"/>
              <a:defRPr/>
            </a:pPr>
            <a:r>
              <a:rPr lang="en-US" sz="2000" dirty="0">
                <a:latin typeface="Cambria" panose="02040503050406030204" pitchFamily="18" charset="0"/>
                <a:ea typeface="Cambria" panose="02040503050406030204" pitchFamily="18" charset="0"/>
              </a:rPr>
              <a:t>Urology Clinics</a:t>
            </a:r>
          </a:p>
          <a:p>
            <a:pPr marL="342900" indent="-342900" eaLnBrk="1" fontAlgn="auto" hangingPunct="1">
              <a:spcAft>
                <a:spcPts val="0"/>
              </a:spcAft>
              <a:buFont typeface="Arial" panose="020B0604020202020204" pitchFamily="34" charset="0"/>
              <a:buChar char="•"/>
              <a:defRPr/>
            </a:pPr>
            <a:r>
              <a:rPr lang="en-US" sz="2000" dirty="0">
                <a:latin typeface="Cambria" panose="02040503050406030204" pitchFamily="18" charset="0"/>
                <a:ea typeface="Cambria" panose="02040503050406030204" pitchFamily="18" charset="0"/>
              </a:rPr>
              <a:t>Physical Therapy</a:t>
            </a:r>
          </a:p>
        </p:txBody>
      </p:sp>
      <p:sp>
        <p:nvSpPr>
          <p:cNvPr id="7" name="TextBox 6"/>
          <p:cNvSpPr txBox="1"/>
          <p:nvPr/>
        </p:nvSpPr>
        <p:spPr>
          <a:xfrm>
            <a:off x="0" y="4572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
        <p:nvSpPr>
          <p:cNvPr id="2" name="TextBox 1"/>
          <p:cNvSpPr txBox="1"/>
          <p:nvPr/>
        </p:nvSpPr>
        <p:spPr>
          <a:xfrm>
            <a:off x="0" y="1066800"/>
            <a:ext cx="9144000"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Services</a:t>
            </a:r>
          </a:p>
        </p:txBody>
      </p:sp>
      <p:sp>
        <p:nvSpPr>
          <p:cNvPr id="3" name="TextBox 2"/>
          <p:cNvSpPr txBox="1"/>
          <p:nvPr/>
        </p:nvSpPr>
        <p:spPr>
          <a:xfrm>
            <a:off x="0" y="5762490"/>
            <a:ext cx="9144000" cy="646331"/>
          </a:xfrm>
          <a:prstGeom prst="rect">
            <a:avLst/>
          </a:prstGeom>
          <a:noFill/>
        </p:spPr>
        <p:txBody>
          <a:bodyPr wrap="square" rtlCol="0">
            <a:spAutoFit/>
          </a:bodyPr>
          <a:lstStyle/>
          <a:p>
            <a:pPr marL="285750" indent="-285750" algn="ctr">
              <a:spcBef>
                <a:spcPts val="100"/>
              </a:spcBef>
              <a:buFont typeface="Arial" panose="020B0604020202020204" pitchFamily="34" charset="0"/>
              <a:buChar char="•"/>
            </a:pPr>
            <a:r>
              <a:rPr lang="en-US" dirty="0">
                <a:latin typeface="Cambria" panose="02040503050406030204" pitchFamily="18" charset="0"/>
                <a:ea typeface="Cambria" panose="02040503050406030204" pitchFamily="18" charset="0"/>
              </a:rPr>
              <a:t>Outreach Office in </a:t>
            </a:r>
            <a:r>
              <a:rPr lang="en-US" dirty="0" err="1">
                <a:latin typeface="Cambria" panose="02040503050406030204" pitchFamily="18" charset="0"/>
                <a:ea typeface="Cambria" panose="02040503050406030204" pitchFamily="18" charset="0"/>
              </a:rPr>
              <a:t>Syringa</a:t>
            </a:r>
            <a:r>
              <a:rPr lang="en-US" dirty="0">
                <a:latin typeface="Cambria" panose="02040503050406030204" pitchFamily="18" charset="0"/>
                <a:ea typeface="Cambria" panose="02040503050406030204" pitchFamily="18" charset="0"/>
              </a:rPr>
              <a:t>, Middlesex County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2400"/>
            <a:ext cx="9144000" cy="584775"/>
          </a:xfrm>
          <a:prstGeom prst="rect">
            <a:avLst/>
          </a:prstGeom>
          <a:noFill/>
        </p:spPr>
        <p:txBody>
          <a:bodyPr wrap="square" rtlCol="0">
            <a:spAutoFit/>
          </a:bodyPr>
          <a:lstStyle/>
          <a:p>
            <a:pPr algn="ctr"/>
            <a:r>
              <a:rPr lang="en-US" sz="3200" b="1" dirty="0">
                <a:latin typeface="Californian FB" pitchFamily="18" charset="0"/>
              </a:rPr>
              <a:t>N</a:t>
            </a:r>
            <a:r>
              <a:rPr lang="en-US" b="1" dirty="0">
                <a:latin typeface="Californian FB" pitchFamily="18" charset="0"/>
              </a:rPr>
              <a:t>ORTHERN </a:t>
            </a:r>
            <a:r>
              <a:rPr lang="en-US" sz="3200" b="1" dirty="0">
                <a:latin typeface="Californian FB" pitchFamily="18" charset="0"/>
              </a:rPr>
              <a:t>N</a:t>
            </a:r>
            <a:r>
              <a:rPr lang="en-US" b="1" dirty="0">
                <a:latin typeface="Californian FB" pitchFamily="18" charset="0"/>
              </a:rPr>
              <a:t>ECK - </a:t>
            </a:r>
            <a:r>
              <a:rPr lang="en-US" sz="3200" b="1" dirty="0">
                <a:latin typeface="Californian FB" pitchFamily="18" charset="0"/>
              </a:rPr>
              <a:t>M</a:t>
            </a:r>
            <a:r>
              <a:rPr lang="en-US" b="1" dirty="0">
                <a:latin typeface="Californian FB" pitchFamily="18" charset="0"/>
              </a:rPr>
              <a:t>IDDLESEX </a:t>
            </a:r>
            <a:r>
              <a:rPr lang="en-US" sz="3200" b="1" dirty="0">
                <a:latin typeface="Californian FB" pitchFamily="18" charset="0"/>
              </a:rPr>
              <a:t>F</a:t>
            </a:r>
            <a:r>
              <a:rPr lang="en-US" b="1" dirty="0">
                <a:latin typeface="Californian FB" pitchFamily="18" charset="0"/>
              </a:rPr>
              <a:t>REE </a:t>
            </a:r>
            <a:r>
              <a:rPr lang="en-US" sz="3200" b="1" dirty="0">
                <a:latin typeface="Californian FB" pitchFamily="18" charset="0"/>
              </a:rPr>
              <a:t>H</a:t>
            </a:r>
            <a:r>
              <a:rPr lang="en-US" b="1" dirty="0">
                <a:latin typeface="Californian FB" pitchFamily="18" charset="0"/>
              </a:rPr>
              <a:t>EALTH </a:t>
            </a:r>
            <a:r>
              <a:rPr lang="en-US" sz="3200" b="1" dirty="0">
                <a:latin typeface="Californian FB" pitchFamily="18" charset="0"/>
              </a:rPr>
              <a:t>C</a:t>
            </a:r>
            <a:r>
              <a:rPr lang="en-US" b="1" dirty="0">
                <a:latin typeface="Californian FB" pitchFamily="18" charset="0"/>
              </a:rPr>
              <a:t>LINIC</a:t>
            </a:r>
            <a:endParaRPr lang="en-US" dirty="0"/>
          </a:p>
        </p:txBody>
      </p:sp>
      <p:graphicFrame>
        <p:nvGraphicFramePr>
          <p:cNvPr id="8" name="Chart 7"/>
          <p:cNvGraphicFramePr/>
          <p:nvPr>
            <p:extLst>
              <p:ext uri="{D42A27DB-BD31-4B8C-83A1-F6EECF244321}">
                <p14:modId xmlns:p14="http://schemas.microsoft.com/office/powerpoint/2010/main" val="1095290845"/>
              </p:ext>
            </p:extLst>
          </p:nvPr>
        </p:nvGraphicFramePr>
        <p:xfrm>
          <a:off x="685800" y="1560731"/>
          <a:ext cx="8153400" cy="435804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0" y="914400"/>
            <a:ext cx="914400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1,883 individuals served during 2022</a:t>
            </a:r>
          </a:p>
        </p:txBody>
      </p:sp>
      <p:sp>
        <p:nvSpPr>
          <p:cNvPr id="10" name="TextBox 9"/>
          <p:cNvSpPr txBox="1"/>
          <p:nvPr/>
        </p:nvSpPr>
        <p:spPr>
          <a:xfrm>
            <a:off x="533400" y="5791200"/>
            <a:ext cx="8085221" cy="523220"/>
          </a:xfrm>
          <a:prstGeom prst="rect">
            <a:avLst/>
          </a:prstGeom>
          <a:noFill/>
        </p:spPr>
        <p:txBody>
          <a:bodyPr wrap="square" rtlCol="0">
            <a:spAutoFit/>
          </a:bodyPr>
          <a:lstStyle/>
          <a:p>
            <a:pPr algn="ctr"/>
            <a:r>
              <a:rPr lang="en-US" sz="1400" dirty="0"/>
              <a:t>VAFCC * = Services provided to patients in neighboring counties</a:t>
            </a:r>
          </a:p>
          <a:p>
            <a:pPr algn="ctr"/>
            <a:r>
              <a:rPr lang="en-US" sz="1400" dirty="0"/>
              <a:t>at the request of member clinics of the Virginia Association of Free and Charitable Clinics </a:t>
            </a:r>
          </a:p>
        </p:txBody>
      </p:sp>
    </p:spTree>
    <p:extLst>
      <p:ext uri="{BB962C8B-B14F-4D97-AF65-F5344CB8AC3E}">
        <p14:creationId xmlns:p14="http://schemas.microsoft.com/office/powerpoint/2010/main" val="262062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016881"/>
            <a:ext cx="9144000" cy="707886"/>
          </a:xfrm>
          <a:prstGeom prst="rect">
            <a:avLst/>
          </a:prstGeom>
          <a:noFill/>
        </p:spPr>
        <p:txBody>
          <a:bodyPr wrap="square" rtlCol="0">
            <a:spAutoFit/>
          </a:bodyPr>
          <a:lstStyle/>
          <a:p>
            <a:pPr algn="ctr"/>
            <a:r>
              <a:rPr lang="en-US" sz="4000" b="1" dirty="0">
                <a:solidFill>
                  <a:srgbClr val="2C842C"/>
                </a:solidFill>
                <a:latin typeface="Cambria" panose="02040503050406030204" pitchFamily="18" charset="0"/>
                <a:ea typeface="Cambria" panose="02040503050406030204" pitchFamily="18" charset="0"/>
              </a:rPr>
              <a:t>In the Medical Clinic</a:t>
            </a:r>
          </a:p>
        </p:txBody>
      </p:sp>
      <p:sp>
        <p:nvSpPr>
          <p:cNvPr id="8" name="TextBox 7"/>
          <p:cNvSpPr txBox="1"/>
          <p:nvPr/>
        </p:nvSpPr>
        <p:spPr>
          <a:xfrm>
            <a:off x="0" y="3048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pic>
        <p:nvPicPr>
          <p:cNvPr id="11" name="Picture 10" descr="000_0010 w-o date.JPG"/>
          <p:cNvPicPr>
            <a:picLocks noChangeAspect="1"/>
          </p:cNvPicPr>
          <p:nvPr/>
        </p:nvPicPr>
        <p:blipFill rotWithShape="1">
          <a:blip r:embed="rId3" cstate="print"/>
          <a:srcRect l="50885" t="31473" r="2046" b="10462"/>
          <a:stretch/>
        </p:blipFill>
        <p:spPr>
          <a:xfrm>
            <a:off x="229778" y="1972777"/>
            <a:ext cx="3962400" cy="3666023"/>
          </a:xfrm>
          <a:prstGeom prst="rect">
            <a:avLst/>
          </a:prstGeom>
          <a:ln w="19050">
            <a:solidFill>
              <a:schemeClr val="tx1"/>
            </a:solidFill>
          </a:ln>
        </p:spPr>
      </p:pic>
      <p:sp>
        <p:nvSpPr>
          <p:cNvPr id="6" name="TextBox 5"/>
          <p:cNvSpPr txBox="1"/>
          <p:nvPr/>
        </p:nvSpPr>
        <p:spPr>
          <a:xfrm>
            <a:off x="-36922" y="5715000"/>
            <a:ext cx="4495800" cy="523220"/>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Medical Clinic staff providers include Nurse Practitioner Tamara Hall and Medical Director Dr. Charles </a:t>
            </a:r>
            <a:r>
              <a:rPr lang="en-US" sz="1400" dirty="0" err="1">
                <a:latin typeface="Cambria" panose="02040503050406030204" pitchFamily="18" charset="0"/>
                <a:ea typeface="Cambria" panose="02040503050406030204" pitchFamily="18" charset="0"/>
              </a:rPr>
              <a:t>Maresh</a:t>
            </a:r>
            <a:endParaRPr lang="en-US" sz="1400" dirty="0">
              <a:latin typeface="Californian FB" pitchFamily="18" charset="0"/>
            </a:endParaRPr>
          </a:p>
        </p:txBody>
      </p:sp>
      <p:sp>
        <p:nvSpPr>
          <p:cNvPr id="3" name="TextBox 2"/>
          <p:cNvSpPr txBox="1"/>
          <p:nvPr/>
        </p:nvSpPr>
        <p:spPr>
          <a:xfrm>
            <a:off x="4458878" y="5584819"/>
            <a:ext cx="4494622" cy="646331"/>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US" sz="1200" dirty="0"/>
              <a:t>The Clinic continues a state and national search for a second full-time provider. We are looking for a physician and/or psychiatric nurse practitioner to help meet the continuing need for medical care.</a:t>
            </a:r>
          </a:p>
        </p:txBody>
      </p:sp>
      <p:sp>
        <p:nvSpPr>
          <p:cNvPr id="2" name="TextBox 1"/>
          <p:cNvSpPr txBox="1"/>
          <p:nvPr/>
        </p:nvSpPr>
        <p:spPr>
          <a:xfrm>
            <a:off x="4192178" y="1785700"/>
            <a:ext cx="4951822" cy="1323439"/>
          </a:xfrm>
          <a:prstGeom prst="rect">
            <a:avLst/>
          </a:prstGeom>
          <a:noFill/>
        </p:spPr>
        <p:txBody>
          <a:bodyPr wrap="square" rtlCol="0">
            <a:spAutoFit/>
          </a:bodyPr>
          <a:lstStyle/>
          <a:p>
            <a:pPr algn="ctr"/>
            <a:r>
              <a:rPr lang="en-US" sz="1600" b="1" dirty="0">
                <a:latin typeface="Cambria" panose="02040503050406030204" pitchFamily="18" charset="0"/>
                <a:ea typeface="Cambria" panose="02040503050406030204" pitchFamily="18" charset="0"/>
              </a:rPr>
              <a:t>During 2022, the Medical Clinic:</a:t>
            </a:r>
          </a:p>
          <a:p>
            <a:pPr marL="285750" indent="-285750" algn="ctr">
              <a:buFont typeface="Arial" panose="020B0604020202020204" pitchFamily="34" charset="0"/>
              <a:buChar char="•"/>
            </a:pPr>
            <a:r>
              <a:rPr lang="en-US" sz="1600" b="1" dirty="0">
                <a:latin typeface="Cambria" panose="02040503050406030204" pitchFamily="18" charset="0"/>
                <a:ea typeface="Cambria" panose="02040503050406030204" pitchFamily="18" charset="0"/>
              </a:rPr>
              <a:t>Served 819 individuals</a:t>
            </a:r>
          </a:p>
          <a:p>
            <a:pPr marL="285750" indent="-285750" algn="ctr">
              <a:buFont typeface="Arial" panose="020B0604020202020204" pitchFamily="34" charset="0"/>
              <a:buChar char="•"/>
            </a:pPr>
            <a:r>
              <a:rPr lang="en-US" sz="1600" b="1" dirty="0">
                <a:latin typeface="Cambria" panose="02040503050406030204" pitchFamily="18" charset="0"/>
                <a:ea typeface="Cambria" panose="02040503050406030204" pitchFamily="18" charset="0"/>
              </a:rPr>
              <a:t>Hosted 4,084 visits</a:t>
            </a:r>
          </a:p>
          <a:p>
            <a:pPr marL="285750" indent="-285750" algn="ctr">
              <a:buFont typeface="Arial" panose="020B0604020202020204" pitchFamily="34" charset="0"/>
              <a:buChar char="•"/>
            </a:pPr>
            <a:r>
              <a:rPr lang="en-US" sz="1600" b="1" dirty="0">
                <a:latin typeface="Cambria" panose="02040503050406030204" pitchFamily="18" charset="0"/>
                <a:ea typeface="Cambria" panose="02040503050406030204" pitchFamily="18" charset="0"/>
              </a:rPr>
              <a:t>Provided referrals, CT scans, x-rays, mammograms, and labs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2443" y="3197440"/>
            <a:ext cx="2446195" cy="2137202"/>
          </a:xfrm>
          <a:prstGeom prst="rect">
            <a:avLst/>
          </a:prstGeom>
          <a:ln w="19050">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3197439"/>
            <a:ext cx="2057400" cy="1543051"/>
          </a:xfrm>
          <a:prstGeom prst="rect">
            <a:avLst/>
          </a:prstGeom>
          <a:ln w="19050">
            <a:solidFill>
              <a:schemeClr val="tx1"/>
            </a:solidFill>
          </a:ln>
        </p:spPr>
      </p:pic>
      <p:sp>
        <p:nvSpPr>
          <p:cNvPr id="7" name="TextBox 6"/>
          <p:cNvSpPr txBox="1"/>
          <p:nvPr/>
        </p:nvSpPr>
        <p:spPr>
          <a:xfrm>
            <a:off x="4254827" y="4718913"/>
            <a:ext cx="2234546" cy="769441"/>
          </a:xfrm>
          <a:prstGeom prst="rect">
            <a:avLst/>
          </a:prstGeom>
          <a:noFill/>
        </p:spPr>
        <p:txBody>
          <a:bodyPr wrap="square" rtlCol="0">
            <a:spAutoFit/>
          </a:bodyPr>
          <a:lstStyle/>
          <a:p>
            <a:pPr algn="r"/>
            <a:r>
              <a:rPr lang="en-US" sz="1100" dirty="0">
                <a:latin typeface="Cambria" panose="02040503050406030204" pitchFamily="18" charset="0"/>
                <a:ea typeface="Cambria" panose="02040503050406030204" pitchFamily="18" charset="0"/>
              </a:rPr>
              <a:t>Back-to-school physicals:</a:t>
            </a:r>
          </a:p>
          <a:p>
            <a:pPr algn="r"/>
            <a:r>
              <a:rPr lang="en-US" sz="1100" dirty="0">
                <a:latin typeface="Cambria" panose="02040503050406030204" pitchFamily="18" charset="0"/>
                <a:ea typeface="Cambria" panose="02040503050406030204" pitchFamily="18" charset="0"/>
              </a:rPr>
              <a:t>Michele Fulcher and Sandi Sutherland (above) and Dr. Greg Lockhart (right)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9144000" cy="707886"/>
          </a:xfrm>
          <a:prstGeom prst="rect">
            <a:avLst/>
          </a:prstGeom>
          <a:noFill/>
        </p:spPr>
        <p:txBody>
          <a:bodyPr wrap="square" rtlCol="0">
            <a:spAutoFit/>
          </a:bodyPr>
          <a:lstStyle/>
          <a:p>
            <a:pPr algn="ctr"/>
            <a:r>
              <a:rPr lang="en-US" sz="4000" b="1" dirty="0">
                <a:solidFill>
                  <a:srgbClr val="2C842C"/>
                </a:solidFill>
                <a:latin typeface="Cambria" panose="02040503050406030204" pitchFamily="18" charset="0"/>
                <a:ea typeface="Cambria" panose="02040503050406030204" pitchFamily="18" charset="0"/>
              </a:rPr>
              <a:t>In the Medical Clinic</a:t>
            </a:r>
          </a:p>
        </p:txBody>
      </p:sp>
      <p:sp>
        <p:nvSpPr>
          <p:cNvPr id="5" name="TextBox 4"/>
          <p:cNvSpPr txBox="1"/>
          <p:nvPr/>
        </p:nvSpPr>
        <p:spPr>
          <a:xfrm>
            <a:off x="0" y="140727"/>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08" y="2667000"/>
            <a:ext cx="6455842" cy="2895600"/>
          </a:xfrm>
          <a:prstGeom prst="rect">
            <a:avLst/>
          </a:prstGeom>
          <a:ln w="19050">
            <a:solidFill>
              <a:schemeClr val="tx1"/>
            </a:solidFill>
          </a:ln>
        </p:spPr>
      </p:pic>
      <p:sp>
        <p:nvSpPr>
          <p:cNvPr id="7" name="Rectangle 6"/>
          <p:cNvSpPr/>
          <p:nvPr/>
        </p:nvSpPr>
        <p:spPr>
          <a:xfrm>
            <a:off x="145331" y="5562600"/>
            <a:ext cx="6484122" cy="773673"/>
          </a:xfrm>
          <a:prstGeom prst="rect">
            <a:avLst/>
          </a:prstGeom>
        </p:spPr>
        <p:txBody>
          <a:bodyPr wrap="square">
            <a:spAutoFit/>
          </a:bodyPr>
          <a:lstStyle/>
          <a:p>
            <a:pPr>
              <a:lnSpc>
                <a:spcPct val="107000"/>
              </a:lnSpc>
              <a:spcAft>
                <a:spcPts val="800"/>
              </a:spcAft>
            </a:pPr>
            <a:r>
              <a:rPr lang="en-US" sz="1400" dirty="0">
                <a:latin typeface="Cambria" panose="02040503050406030204" pitchFamily="18" charset="0"/>
                <a:ea typeface="Cambria" panose="02040503050406030204" pitchFamily="18" charset="0"/>
                <a:cs typeface="Calibri" panose="020F0502020204030204" pitchFamily="34" charset="0"/>
              </a:rPr>
              <a:t>At the nurses’ station are (l-r) Tamara Hall, Nurse Practitioner; Linda Davis, RN; summer interns in 2022, </a:t>
            </a:r>
            <a:r>
              <a:rPr lang="en-US" sz="1400" dirty="0">
                <a:solidFill>
                  <a:srgbClr val="323130"/>
                </a:solidFill>
                <a:latin typeface="Cambria" panose="02040503050406030204" pitchFamily="18" charset="0"/>
                <a:ea typeface="Cambria" panose="02040503050406030204" pitchFamily="18" charset="0"/>
                <a:cs typeface="Calibri" panose="020F0502020204030204" pitchFamily="34" charset="0"/>
              </a:rPr>
              <a:t>Omar </a:t>
            </a:r>
            <a:r>
              <a:rPr lang="en-US" sz="1400" dirty="0" err="1">
                <a:solidFill>
                  <a:srgbClr val="323130"/>
                </a:solidFill>
                <a:latin typeface="Cambria" panose="02040503050406030204" pitchFamily="18" charset="0"/>
                <a:ea typeface="Cambria" panose="02040503050406030204" pitchFamily="18" charset="0"/>
                <a:cs typeface="Calibri" panose="020F0502020204030204" pitchFamily="34" charset="0"/>
              </a:rPr>
              <a:t>Jawhar</a:t>
            </a:r>
            <a:r>
              <a:rPr lang="en-US" sz="1400" dirty="0">
                <a:solidFill>
                  <a:srgbClr val="323130"/>
                </a:solidFill>
                <a:latin typeface="Cambria" panose="02040503050406030204" pitchFamily="18" charset="0"/>
                <a:ea typeface="Cambria" panose="02040503050406030204" pitchFamily="18" charset="0"/>
                <a:cs typeface="Calibri" panose="020F0502020204030204" pitchFamily="34" charset="0"/>
              </a:rPr>
              <a:t> and Liam McMillan; Dr. Paul Sutherland, and medical assistant Michele Fulcher.</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228600" y="1836003"/>
            <a:ext cx="8763000" cy="830997"/>
          </a:xfrm>
          <a:prstGeom prst="rect">
            <a:avLst/>
          </a:prstGeom>
          <a:noFill/>
        </p:spPr>
        <p:txBody>
          <a:bodyPr wrap="square" rtlCol="0">
            <a:spAutoFit/>
          </a:bodyPr>
          <a:lstStyle/>
          <a:p>
            <a:r>
              <a:rPr lang="en-US" sz="1200" b="1" dirty="0">
                <a:latin typeface="Cambria" panose="02040503050406030204" pitchFamily="18" charset="0"/>
                <a:ea typeface="Cambria" panose="02040503050406030204" pitchFamily="18" charset="0"/>
              </a:rPr>
              <a:t>“My experiences at the clinic taught me about the many aspects of patient interaction. Whether it was taking vital signs, drawing blood or assisting in bringing patients back to the exam rooms, I felt a connection to this underserved population…. I am glad that NNMFHC continues to treat medicine as a basic human need, rather than a luxury.”</a:t>
            </a:r>
          </a:p>
          <a:p>
            <a:pPr algn="r"/>
            <a:r>
              <a:rPr lang="en-US" sz="1200" dirty="0">
                <a:latin typeface="Cambria" panose="02040503050406030204" pitchFamily="18" charset="0"/>
                <a:ea typeface="Cambria" panose="02040503050406030204" pitchFamily="18" charset="0"/>
              </a:rPr>
              <a:t>– 2022 intern Omar </a:t>
            </a:r>
            <a:r>
              <a:rPr lang="en-US" sz="1200" dirty="0" err="1">
                <a:latin typeface="Cambria" panose="02040503050406030204" pitchFamily="18" charset="0"/>
                <a:ea typeface="Cambria" panose="02040503050406030204" pitchFamily="18" charset="0"/>
              </a:rPr>
              <a:t>Jawhar</a:t>
            </a:r>
            <a:endParaRPr lang="en-US" sz="1200" dirty="0">
              <a:latin typeface="Cambria" panose="02040503050406030204" pitchFamily="18" charset="0"/>
              <a:ea typeface="Cambria" panose="02040503050406030204" pitchFamily="18" charset="0"/>
            </a:endParaRPr>
          </a:p>
        </p:txBody>
      </p:sp>
      <p:sp>
        <p:nvSpPr>
          <p:cNvPr id="9" name="TextBox 8"/>
          <p:cNvSpPr txBox="1"/>
          <p:nvPr/>
        </p:nvSpPr>
        <p:spPr>
          <a:xfrm>
            <a:off x="6781800" y="3124200"/>
            <a:ext cx="2209800" cy="2492990"/>
          </a:xfrm>
          <a:prstGeom prst="rect">
            <a:avLst/>
          </a:prstGeom>
          <a:noFill/>
        </p:spPr>
        <p:txBody>
          <a:bodyPr wrap="square" rtlCol="0">
            <a:spAutoFit/>
          </a:bodyPr>
          <a:lstStyle/>
          <a:p>
            <a:r>
              <a:rPr lang="en-US" sz="1200" b="1" dirty="0">
                <a:latin typeface="Cambria" panose="02040503050406030204" pitchFamily="18" charset="0"/>
                <a:ea typeface="Cambria" panose="02040503050406030204" pitchFamily="18" charset="0"/>
              </a:rPr>
              <a:t>“Working with the NNMFHC has been an experience like none other. In only three weeks I have had the opportunity to help in both the medical and dental clinics, as well as in the pharmacy. In this short time I have seen the profound impact the NNMFHC has on its community.”</a:t>
            </a:r>
          </a:p>
          <a:p>
            <a:pPr algn="r"/>
            <a:r>
              <a:rPr lang="en-US" sz="1200" dirty="0">
                <a:latin typeface="Cambria" panose="02040503050406030204" pitchFamily="18" charset="0"/>
                <a:ea typeface="Cambria" panose="02040503050406030204" pitchFamily="18" charset="0"/>
              </a:rPr>
              <a:t>- 2022 intern Liam McMillan</a:t>
            </a:r>
          </a:p>
        </p:txBody>
      </p:sp>
    </p:spTree>
    <p:extLst>
      <p:ext uri="{BB962C8B-B14F-4D97-AF65-F5344CB8AC3E}">
        <p14:creationId xmlns:p14="http://schemas.microsoft.com/office/powerpoint/2010/main" val="399682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0" y="1871667"/>
            <a:ext cx="4876800" cy="3046988"/>
          </a:xfrm>
          <a:prstGeom prst="rect">
            <a:avLst/>
          </a:prstGeom>
        </p:spPr>
        <p:txBody>
          <a:bodyPr wrap="square">
            <a:spAutoFit/>
          </a:bodyPr>
          <a:lstStyle/>
          <a:p>
            <a:pPr algn="ctr"/>
            <a:r>
              <a:rPr lang="en-US" b="1" dirty="0">
                <a:latin typeface="Cambria" panose="02040503050406030204" pitchFamily="18" charset="0"/>
                <a:ea typeface="Cambria" panose="02040503050406030204" pitchFamily="18" charset="0"/>
              </a:rPr>
              <a:t>The Dental Clinic serves patients of all ages –</a:t>
            </a:r>
            <a:br>
              <a:rPr lang="en-US" b="1" dirty="0">
                <a:latin typeface="Cambria" panose="02040503050406030204" pitchFamily="18" charset="0"/>
                <a:ea typeface="Cambria" panose="02040503050406030204" pitchFamily="18" charset="0"/>
              </a:rPr>
            </a:br>
            <a:r>
              <a:rPr lang="en-US" b="1" dirty="0">
                <a:latin typeface="Cambria" panose="02040503050406030204" pitchFamily="18" charset="0"/>
                <a:ea typeface="Cambria" panose="02040503050406030204" pitchFamily="18" charset="0"/>
              </a:rPr>
              <a:t>children on Medicaid, adults, and seniors on Medicare.</a:t>
            </a:r>
          </a:p>
          <a:p>
            <a:endParaRPr lang="en-US" sz="1100" b="1" dirty="0">
              <a:latin typeface="Cambria" panose="02040503050406030204" pitchFamily="18" charset="0"/>
              <a:ea typeface="Cambria" panose="02040503050406030204" pitchFamily="18" charset="0"/>
            </a:endParaRPr>
          </a:p>
          <a:p>
            <a:endParaRPr lang="en-US" sz="1100" b="1" dirty="0">
              <a:latin typeface="Cambria" panose="02040503050406030204" pitchFamily="18" charset="0"/>
              <a:ea typeface="Cambria" panose="02040503050406030204" pitchFamily="18" charset="0"/>
            </a:endParaRPr>
          </a:p>
          <a:p>
            <a:pPr algn="ctr"/>
            <a:r>
              <a:rPr lang="en-US" b="1" dirty="0">
                <a:latin typeface="Cambria" panose="02040503050406030204" pitchFamily="18" charset="0"/>
                <a:ea typeface="Cambria" panose="02040503050406030204" pitchFamily="18" charset="0"/>
              </a:rPr>
              <a:t>Our staff dentist is adjunct faculty at the VCU School of Dentistry and supervises four final-year dental students and one hygiene student each week. </a:t>
            </a:r>
          </a:p>
          <a:p>
            <a:pPr algn="ctr"/>
            <a:endParaRPr lang="en-US" sz="1600" b="1" dirty="0">
              <a:latin typeface="Cambria" panose="02040503050406030204" pitchFamily="18" charset="0"/>
              <a:ea typeface="Cambria" panose="02040503050406030204" pitchFamily="18" charset="0"/>
            </a:endParaRPr>
          </a:p>
          <a:p>
            <a:pPr algn="ctr"/>
            <a:r>
              <a:rPr lang="en-US" sz="1400" dirty="0">
                <a:latin typeface="Cambria" panose="02040503050406030204" pitchFamily="18" charset="0"/>
                <a:ea typeface="Cambria" panose="02040503050406030204" pitchFamily="18" charset="0"/>
              </a:rPr>
              <a:t>(During Covid-19, three part-time dentists filled in for work normally done by the dental students)</a:t>
            </a:r>
          </a:p>
        </p:txBody>
      </p:sp>
      <p:sp>
        <p:nvSpPr>
          <p:cNvPr id="8" name="TextBox 7"/>
          <p:cNvSpPr txBox="1"/>
          <p:nvPr/>
        </p:nvSpPr>
        <p:spPr>
          <a:xfrm>
            <a:off x="0" y="3048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
        <p:nvSpPr>
          <p:cNvPr id="7" name="TextBox 6"/>
          <p:cNvSpPr txBox="1"/>
          <p:nvPr/>
        </p:nvSpPr>
        <p:spPr>
          <a:xfrm>
            <a:off x="0" y="1015901"/>
            <a:ext cx="9144000" cy="707886"/>
          </a:xfrm>
          <a:prstGeom prst="rect">
            <a:avLst/>
          </a:prstGeom>
          <a:noFill/>
        </p:spPr>
        <p:txBody>
          <a:bodyPr wrap="square" rtlCol="0">
            <a:spAutoFit/>
          </a:bodyPr>
          <a:lstStyle/>
          <a:p>
            <a:pPr algn="ctr"/>
            <a:r>
              <a:rPr lang="en-US" sz="4000" b="1" dirty="0">
                <a:solidFill>
                  <a:srgbClr val="008080"/>
                </a:solidFill>
                <a:latin typeface="Cambria" panose="02040503050406030204" pitchFamily="18" charset="0"/>
                <a:ea typeface="Cambria" panose="02040503050406030204" pitchFamily="18" charset="0"/>
              </a:rPr>
              <a:t>In the Dental Clinic</a:t>
            </a:r>
            <a:endParaRPr lang="en-US" sz="4000" dirty="0">
              <a:solidFill>
                <a:srgbClr val="00808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1956"/>
          <a:stretch/>
        </p:blipFill>
        <p:spPr>
          <a:xfrm>
            <a:off x="457200" y="1908453"/>
            <a:ext cx="3395129" cy="2892147"/>
          </a:xfrm>
          <a:prstGeom prst="rect">
            <a:avLst/>
          </a:prstGeom>
          <a:ln w="28575">
            <a:solidFill>
              <a:schemeClr val="tx1"/>
            </a:solidFill>
          </a:ln>
        </p:spPr>
      </p:pic>
      <p:sp>
        <p:nvSpPr>
          <p:cNvPr id="3" name="TextBox 2"/>
          <p:cNvSpPr txBox="1"/>
          <p:nvPr/>
        </p:nvSpPr>
        <p:spPr>
          <a:xfrm>
            <a:off x="304800" y="5103321"/>
            <a:ext cx="4495800" cy="1200329"/>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During 2022, the Dental Clinic:</a:t>
            </a:r>
          </a:p>
          <a:p>
            <a:r>
              <a:rPr lang="en-US" dirty="0">
                <a:latin typeface="Cambria" panose="02040503050406030204" pitchFamily="18" charset="0"/>
                <a:ea typeface="Cambria" panose="02040503050406030204" pitchFamily="18" charset="0"/>
              </a:rPr>
              <a:t>	Served 1,316 unduplicated patients</a:t>
            </a:r>
          </a:p>
          <a:p>
            <a:r>
              <a:rPr lang="en-US" dirty="0">
                <a:latin typeface="Cambria" panose="02040503050406030204" pitchFamily="18" charset="0"/>
                <a:ea typeface="Cambria" panose="02040503050406030204" pitchFamily="18" charset="0"/>
              </a:rPr>
              <a:t>	Hosted 3,332 dental visits</a:t>
            </a:r>
          </a:p>
          <a:p>
            <a:r>
              <a:rPr lang="en-US" dirty="0">
                <a:latin typeface="Cambria" panose="02040503050406030204" pitchFamily="18" charset="0"/>
                <a:ea typeface="Cambria" panose="02040503050406030204" pitchFamily="18" charset="0"/>
              </a:rPr>
              <a:t>	Performed 7,612 procedures</a:t>
            </a:r>
            <a:endParaRPr lang="en-US" b="1" dirty="0">
              <a:latin typeface="Cambria" panose="02040503050406030204" pitchFamily="18" charset="0"/>
              <a:ea typeface="Cambria" panose="02040503050406030204" pitchFamily="18" charset="0"/>
            </a:endParaRPr>
          </a:p>
        </p:txBody>
      </p:sp>
      <p:sp>
        <p:nvSpPr>
          <p:cNvPr id="5" name="TextBox 4"/>
          <p:cNvSpPr txBox="1"/>
          <p:nvPr/>
        </p:nvSpPr>
        <p:spPr>
          <a:xfrm>
            <a:off x="4800600" y="5380319"/>
            <a:ext cx="3657600" cy="646331"/>
          </a:xfrm>
          <a:prstGeom prst="rect">
            <a:avLst/>
          </a:prstGeom>
          <a:noFill/>
        </p:spPr>
        <p:txBody>
          <a:bodyPr wrap="square" rtlCol="0">
            <a:spAutoFit/>
          </a:bodyPr>
          <a:lstStyle/>
          <a:p>
            <a:pPr algn="ctr"/>
            <a:r>
              <a:rPr lang="en-US" dirty="0">
                <a:latin typeface="Cambria" panose="02040503050406030204" pitchFamily="18" charset="0"/>
                <a:ea typeface="Cambria" panose="02040503050406030204" pitchFamily="18" charset="0"/>
              </a:rPr>
              <a:t>The value of dental care provided during 2022 totaled $1,065,995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
        <p:nvSpPr>
          <p:cNvPr id="5" name="TextBox 4"/>
          <p:cNvSpPr txBox="1"/>
          <p:nvPr/>
        </p:nvSpPr>
        <p:spPr>
          <a:xfrm>
            <a:off x="0" y="1015901"/>
            <a:ext cx="9144000" cy="707886"/>
          </a:xfrm>
          <a:prstGeom prst="rect">
            <a:avLst/>
          </a:prstGeom>
          <a:noFill/>
        </p:spPr>
        <p:txBody>
          <a:bodyPr wrap="square" rtlCol="0">
            <a:spAutoFit/>
          </a:bodyPr>
          <a:lstStyle/>
          <a:p>
            <a:pPr algn="ctr"/>
            <a:r>
              <a:rPr lang="en-US" sz="4000" b="1" dirty="0">
                <a:solidFill>
                  <a:srgbClr val="008080"/>
                </a:solidFill>
                <a:latin typeface="Cambria" panose="02040503050406030204" pitchFamily="18" charset="0"/>
                <a:ea typeface="Cambria" panose="02040503050406030204" pitchFamily="18" charset="0"/>
              </a:rPr>
              <a:t>In the Dental Clinic</a:t>
            </a:r>
            <a:endParaRPr lang="en-US" sz="4000" dirty="0">
              <a:solidFill>
                <a:srgbClr val="00808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26456" y="2444597"/>
            <a:ext cx="4289147" cy="3216860"/>
          </a:xfrm>
          <a:prstGeom prst="rect">
            <a:avLst/>
          </a:prstGeom>
          <a:ln w="19050">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59" y="3657600"/>
            <a:ext cx="1751935" cy="1151076"/>
          </a:xfrm>
          <a:prstGeom prst="rect">
            <a:avLst/>
          </a:prstGeom>
          <a:ln w="1905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657600"/>
            <a:ext cx="2704588" cy="2413000"/>
          </a:xfrm>
          <a:prstGeom prst="rect">
            <a:avLst/>
          </a:prstGeom>
          <a:ln w="19050">
            <a:solidFill>
              <a:schemeClr val="tx1"/>
            </a:solidFill>
          </a:ln>
        </p:spPr>
      </p:pic>
      <p:sp>
        <p:nvSpPr>
          <p:cNvPr id="9" name="Rectangle 8"/>
          <p:cNvSpPr/>
          <p:nvPr/>
        </p:nvSpPr>
        <p:spPr>
          <a:xfrm>
            <a:off x="152400" y="3505200"/>
            <a:ext cx="5105400" cy="269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3738" y="4917687"/>
            <a:ext cx="2028697" cy="1138773"/>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“I feel like I can smile all over again.”</a:t>
            </a:r>
          </a:p>
          <a:p>
            <a:pPr algn="r"/>
            <a:r>
              <a:rPr lang="en-US" sz="1400" dirty="0">
                <a:latin typeface="Cambria" panose="02040503050406030204" pitchFamily="18" charset="0"/>
                <a:ea typeface="Cambria" panose="02040503050406030204" pitchFamily="18" charset="0"/>
              </a:rPr>
              <a:t>- Patient Logan Lee</a:t>
            </a:r>
          </a:p>
        </p:txBody>
      </p:sp>
      <p:sp>
        <p:nvSpPr>
          <p:cNvPr id="11" name="TextBox 10"/>
          <p:cNvSpPr txBox="1"/>
          <p:nvPr/>
        </p:nvSpPr>
        <p:spPr>
          <a:xfrm>
            <a:off x="346133" y="1908453"/>
            <a:ext cx="4919523" cy="1384995"/>
          </a:xfrm>
          <a:prstGeom prst="rect">
            <a:avLst/>
          </a:prstGeom>
          <a:noFill/>
        </p:spPr>
        <p:txBody>
          <a:bodyPr wrap="square" rtlCol="0">
            <a:spAutoFit/>
          </a:bodyPr>
          <a:lstStyle/>
          <a:p>
            <a:pPr algn="ctr"/>
            <a:r>
              <a:rPr lang="en-US" sz="1400" dirty="0">
                <a:latin typeface="Cambria" panose="02040503050406030204" pitchFamily="18" charset="0"/>
                <a:ea typeface="Cambria" panose="02040503050406030204" pitchFamily="18" charset="0"/>
              </a:rPr>
              <a:t>Final-year students at the VCU School of Dentistry gain hands-on experience during their rotations on Wednesdays, Thursdays, and Fridays. Rather than drive back to Richmond the five students each week are able to stay nearby in the Clinic’s first home on DMV Drive, refurbished as a dormitory and a meeting space.</a:t>
            </a:r>
          </a:p>
        </p:txBody>
      </p:sp>
    </p:spTree>
    <p:extLst>
      <p:ext uri="{BB962C8B-B14F-4D97-AF65-F5344CB8AC3E}">
        <p14:creationId xmlns:p14="http://schemas.microsoft.com/office/powerpoint/2010/main" val="353510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
        <p:nvSpPr>
          <p:cNvPr id="6" name="TextBox 5"/>
          <p:cNvSpPr txBox="1"/>
          <p:nvPr/>
        </p:nvSpPr>
        <p:spPr>
          <a:xfrm>
            <a:off x="0" y="1016881"/>
            <a:ext cx="9144000" cy="707886"/>
          </a:xfrm>
          <a:prstGeom prst="rect">
            <a:avLst/>
          </a:prstGeom>
          <a:noFill/>
        </p:spPr>
        <p:txBody>
          <a:bodyPr wrap="square" rtlCol="0">
            <a:spAutoFit/>
          </a:bodyPr>
          <a:lstStyle/>
          <a:p>
            <a:pPr algn="ctr"/>
            <a:r>
              <a:rPr lang="en-US" sz="4000" b="1" dirty="0">
                <a:solidFill>
                  <a:srgbClr val="2C842C"/>
                </a:solidFill>
                <a:latin typeface="Californian FB" pitchFamily="18" charset="0"/>
              </a:rPr>
              <a:t>In the Pharmacy</a:t>
            </a:r>
          </a:p>
        </p:txBody>
      </p:sp>
      <p:pic>
        <p:nvPicPr>
          <p:cNvPr id="7" name="Picture 6"/>
          <p:cNvPicPr>
            <a:picLocks noChangeAspect="1"/>
          </p:cNvPicPr>
          <p:nvPr/>
        </p:nvPicPr>
        <p:blipFill>
          <a:blip r:embed="rId2"/>
          <a:stretch>
            <a:fillRect/>
          </a:stretch>
        </p:blipFill>
        <p:spPr>
          <a:xfrm>
            <a:off x="228600" y="1907395"/>
            <a:ext cx="1295400" cy="1743075"/>
          </a:xfrm>
          <a:prstGeom prst="rect">
            <a:avLst/>
          </a:prstGeom>
        </p:spPr>
      </p:pic>
      <p:pic>
        <p:nvPicPr>
          <p:cNvPr id="11" name="Picture 10"/>
          <p:cNvPicPr>
            <a:picLocks noChangeAspect="1"/>
          </p:cNvPicPr>
          <p:nvPr/>
        </p:nvPicPr>
        <p:blipFill>
          <a:blip r:embed="rId3"/>
          <a:stretch>
            <a:fillRect/>
          </a:stretch>
        </p:blipFill>
        <p:spPr>
          <a:xfrm>
            <a:off x="175375" y="3689747"/>
            <a:ext cx="1447800" cy="504825"/>
          </a:xfrm>
          <a:prstGeom prst="rect">
            <a:avLst/>
          </a:prstGeom>
        </p:spPr>
      </p:pic>
      <p:sp>
        <p:nvSpPr>
          <p:cNvPr id="2" name="TextBox 1"/>
          <p:cNvSpPr txBox="1"/>
          <p:nvPr/>
        </p:nvSpPr>
        <p:spPr>
          <a:xfrm>
            <a:off x="175375" y="4284374"/>
            <a:ext cx="8610600" cy="1938992"/>
          </a:xfrm>
          <a:prstGeom prst="rect">
            <a:avLst/>
          </a:prstGeom>
          <a:noFill/>
        </p:spPr>
        <p:txBody>
          <a:bodyPr wrap="square" rtlCol="0">
            <a:spAutoFit/>
          </a:bodyPr>
          <a:lstStyle/>
          <a:p>
            <a:pPr algn="ctr"/>
            <a:r>
              <a:rPr lang="en-US" sz="2000" dirty="0">
                <a:latin typeface="Cambria" panose="02040503050406030204" pitchFamily="18" charset="0"/>
                <a:ea typeface="Cambria" panose="02040503050406030204" pitchFamily="18" charset="0"/>
              </a:rPr>
              <a:t>Through 2022, the Pharmacy has supplied</a:t>
            </a:r>
          </a:p>
          <a:p>
            <a:pPr algn="ctr"/>
            <a:r>
              <a:rPr lang="en-US" sz="2000" dirty="0">
                <a:latin typeface="Cambria" panose="02040503050406030204" pitchFamily="18" charset="0"/>
                <a:ea typeface="Cambria" panose="02040503050406030204" pitchFamily="18" charset="0"/>
              </a:rPr>
              <a:t>more than </a:t>
            </a:r>
            <a:r>
              <a:rPr lang="en-US" sz="2000" b="1" dirty="0">
                <a:solidFill>
                  <a:srgbClr val="2C842C"/>
                </a:solidFill>
                <a:latin typeface="Cambria" panose="02040503050406030204" pitchFamily="18" charset="0"/>
                <a:ea typeface="Cambria" panose="02040503050406030204" pitchFamily="18" charset="0"/>
              </a:rPr>
              <a:t>645,657 prescriptions </a:t>
            </a:r>
            <a:r>
              <a:rPr lang="en-US" sz="2000" dirty="0">
                <a:latin typeface="Cambria" panose="02040503050406030204" pitchFamily="18" charset="0"/>
                <a:ea typeface="Cambria" panose="02040503050406030204" pitchFamily="18" charset="0"/>
              </a:rPr>
              <a:t>to help our neighbors in need</a:t>
            </a:r>
          </a:p>
          <a:p>
            <a:pPr algn="ctr"/>
            <a:r>
              <a:rPr lang="en-US" sz="2000" dirty="0">
                <a:latin typeface="Cambria" panose="02040503050406030204" pitchFamily="18" charset="0"/>
                <a:ea typeface="Cambria" panose="02040503050406030204" pitchFamily="18" charset="0"/>
              </a:rPr>
              <a:t>manage their chronic conditions, stay in the work force,</a:t>
            </a:r>
          </a:p>
          <a:p>
            <a:pPr algn="ctr"/>
            <a:r>
              <a:rPr lang="en-US" sz="2000" dirty="0">
                <a:latin typeface="Cambria" panose="02040503050406030204" pitchFamily="18" charset="0"/>
                <a:ea typeface="Cambria" panose="02040503050406030204" pitchFamily="18" charset="0"/>
              </a:rPr>
              <a:t>and enjoy a healthier lifestyle.</a:t>
            </a:r>
          </a:p>
          <a:p>
            <a:pPr algn="ctr"/>
            <a:endParaRPr lang="en-US" sz="2000" dirty="0">
              <a:latin typeface="Cambria" panose="02040503050406030204" pitchFamily="18" charset="0"/>
              <a:ea typeface="Cambria" panose="02040503050406030204" pitchFamily="18" charset="0"/>
            </a:endParaRPr>
          </a:p>
          <a:p>
            <a:pPr algn="ctr"/>
            <a:r>
              <a:rPr lang="en-US" sz="2000" dirty="0">
                <a:latin typeface="Cambria" panose="02040503050406030204" pitchFamily="18" charset="0"/>
                <a:ea typeface="Cambria" panose="02040503050406030204" pitchFamily="18" charset="0"/>
              </a:rPr>
              <a:t>During 2022, the Pharmacy filled 13,657 prescriptions valued at $3,383,938.</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2082" y="1909826"/>
            <a:ext cx="3098986" cy="1743180"/>
          </a:xfrm>
          <a:prstGeom prst="rect">
            <a:avLst/>
          </a:prstGeom>
        </p:spPr>
      </p:pic>
      <p:sp>
        <p:nvSpPr>
          <p:cNvPr id="8" name="TextBox 7"/>
          <p:cNvSpPr txBox="1"/>
          <p:nvPr/>
        </p:nvSpPr>
        <p:spPr>
          <a:xfrm>
            <a:off x="5869639" y="3657600"/>
            <a:ext cx="3098986" cy="461665"/>
          </a:xfrm>
          <a:prstGeom prst="rect">
            <a:avLst/>
          </a:prstGeom>
          <a:noFill/>
        </p:spPr>
        <p:txBody>
          <a:bodyPr wrap="square" rtlCol="0">
            <a:spAutoFit/>
          </a:bodyPr>
          <a:lstStyle/>
          <a:p>
            <a:pPr algn="ctr"/>
            <a:r>
              <a:rPr lang="en-US" sz="1200" dirty="0">
                <a:latin typeface="Cambria" panose="02040503050406030204" pitchFamily="18" charset="0"/>
                <a:ea typeface="Cambria" panose="02040503050406030204" pitchFamily="18" charset="0"/>
              </a:rPr>
              <a:t>Pharmacy coordinator Angie Rich and Pharmacist Britney </a:t>
            </a:r>
            <a:r>
              <a:rPr lang="en-US" sz="1200" dirty="0" err="1">
                <a:latin typeface="Cambria" panose="02040503050406030204" pitchFamily="18" charset="0"/>
                <a:ea typeface="Cambria" panose="02040503050406030204" pitchFamily="18" charset="0"/>
              </a:rPr>
              <a:t>Dedmond</a:t>
            </a:r>
            <a:endParaRPr lang="en-US" sz="1200" dirty="0">
              <a:latin typeface="Cambria" panose="02040503050406030204" pitchFamily="18" charset="0"/>
              <a:ea typeface="Cambria" panose="02040503050406030204" pitchFamily="18" charset="0"/>
            </a:endParaRPr>
          </a:p>
        </p:txBody>
      </p:sp>
      <p:pic>
        <p:nvPicPr>
          <p:cNvPr id="14" name="Picture 13" descr="A group of people standing outside a building&#10;&#10;Description automatically generated with medium confidence">
            <a:extLst>
              <a:ext uri="{FF2B5EF4-FFF2-40B4-BE49-F238E27FC236}">
                <a16:creationId xmlns:a16="http://schemas.microsoft.com/office/drawing/2014/main" id="{D684468B-8B35-FADF-8784-F75519652BD8}"/>
              </a:ext>
            </a:extLst>
          </p:cNvPr>
          <p:cNvPicPr>
            <a:picLocks noChangeAspect="1"/>
          </p:cNvPicPr>
          <p:nvPr/>
        </p:nvPicPr>
        <p:blipFill rotWithShape="1">
          <a:blip r:embed="rId5">
            <a:extLst>
              <a:ext uri="{28A0092B-C50C-407E-A947-70E740481C1C}">
                <a14:useLocalDpi xmlns:a14="http://schemas.microsoft.com/office/drawing/2010/main" val="0"/>
              </a:ext>
            </a:extLst>
          </a:blip>
          <a:srcRect l="10529" t="19087" r="6250" b="20913"/>
          <a:stretch/>
        </p:blipFill>
        <p:spPr>
          <a:xfrm>
            <a:off x="1961974" y="1907395"/>
            <a:ext cx="3382134" cy="1828800"/>
          </a:xfrm>
          <a:prstGeom prst="rect">
            <a:avLst/>
          </a:prstGeom>
        </p:spPr>
      </p:pic>
      <p:sp>
        <p:nvSpPr>
          <p:cNvPr id="15" name="TextBox 14">
            <a:extLst>
              <a:ext uri="{FF2B5EF4-FFF2-40B4-BE49-F238E27FC236}">
                <a16:creationId xmlns:a16="http://schemas.microsoft.com/office/drawing/2014/main" id="{A6F084C6-AD66-7843-E415-C019F0F043FE}"/>
              </a:ext>
            </a:extLst>
          </p:cNvPr>
          <p:cNvSpPr txBox="1"/>
          <p:nvPr/>
        </p:nvSpPr>
        <p:spPr>
          <a:xfrm>
            <a:off x="2148706" y="3711326"/>
            <a:ext cx="3098986" cy="461665"/>
          </a:xfrm>
          <a:prstGeom prst="rect">
            <a:avLst/>
          </a:prstGeom>
          <a:noFill/>
        </p:spPr>
        <p:txBody>
          <a:bodyPr wrap="square" rtlCol="0">
            <a:spAutoFit/>
          </a:bodyPr>
          <a:lstStyle/>
          <a:p>
            <a:pPr algn="ctr"/>
            <a:r>
              <a:rPr lang="en-US" sz="1200" dirty="0">
                <a:latin typeface="Cambria" panose="02040503050406030204" pitchFamily="18" charset="0"/>
                <a:ea typeface="Cambria" panose="02040503050406030204" pitchFamily="18" charset="0"/>
              </a:rPr>
              <a:t>Covid vaccine clinics are</a:t>
            </a:r>
          </a:p>
          <a:p>
            <a:pPr algn="ctr"/>
            <a:r>
              <a:rPr lang="en-US" sz="1200" dirty="0">
                <a:latin typeface="Cambria" panose="02040503050406030204" pitchFamily="18" charset="0"/>
                <a:ea typeface="Cambria" panose="02040503050406030204" pitchFamily="18" charset="0"/>
              </a:rPr>
              <a:t>Operated through the pharmacy</a:t>
            </a:r>
          </a:p>
        </p:txBody>
      </p:sp>
    </p:spTree>
    <p:extLst>
      <p:ext uri="{BB962C8B-B14F-4D97-AF65-F5344CB8AC3E}">
        <p14:creationId xmlns:p14="http://schemas.microsoft.com/office/powerpoint/2010/main" val="373284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1862197"/>
            <a:ext cx="4038600" cy="2185214"/>
          </a:xfrm>
          <a:prstGeom prst="rect">
            <a:avLst/>
          </a:prstGeom>
        </p:spPr>
        <p:txBody>
          <a:bodyPr wrap="square">
            <a:spAutoFit/>
          </a:bodyPr>
          <a:lstStyle/>
          <a:p>
            <a:pPr algn="ctr"/>
            <a:r>
              <a:rPr lang="en-US" sz="3200" b="1" dirty="0">
                <a:latin typeface="Cambria" panose="02040503050406030204" pitchFamily="18" charset="0"/>
                <a:ea typeface="Cambria" panose="02040503050406030204" pitchFamily="18" charset="0"/>
              </a:rPr>
              <a:t>The Outreach Office in Middlesex County </a:t>
            </a:r>
          </a:p>
          <a:p>
            <a:pPr algn="ctr"/>
            <a:endParaRPr lang="en-US" dirty="0">
              <a:latin typeface="Cambria" panose="02040503050406030204" pitchFamily="18" charset="0"/>
              <a:ea typeface="Cambria" panose="02040503050406030204" pitchFamily="18" charset="0"/>
            </a:endParaRPr>
          </a:p>
          <a:p>
            <a:pPr algn="ctr"/>
            <a:r>
              <a:rPr lang="en-US" dirty="0">
                <a:latin typeface="Cambria" panose="02040503050406030204" pitchFamily="18" charset="0"/>
                <a:ea typeface="Cambria" panose="02040503050406030204" pitchFamily="18" charset="0"/>
              </a:rPr>
              <a:t>Open every Thursday afternoon</a:t>
            </a:r>
          </a:p>
          <a:p>
            <a:pPr algn="ctr"/>
            <a:r>
              <a:rPr lang="en-US" dirty="0">
                <a:latin typeface="Cambria" panose="02040503050406030204" pitchFamily="18" charset="0"/>
                <a:ea typeface="Cambria" panose="02040503050406030204" pitchFamily="18" charset="0"/>
              </a:rPr>
              <a:t>at </a:t>
            </a:r>
            <a:r>
              <a:rPr lang="en-US" dirty="0" err="1">
                <a:latin typeface="Cambria" panose="02040503050406030204" pitchFamily="18" charset="0"/>
                <a:ea typeface="Cambria" panose="02040503050406030204" pitchFamily="18" charset="0"/>
              </a:rPr>
              <a:t>Freeshade</a:t>
            </a:r>
            <a:r>
              <a:rPr lang="en-US" dirty="0">
                <a:latin typeface="Cambria" panose="02040503050406030204" pitchFamily="18" charset="0"/>
                <a:ea typeface="Cambria" panose="02040503050406030204" pitchFamily="18" charset="0"/>
              </a:rPr>
              <a:t> Community Center</a:t>
            </a:r>
          </a:p>
          <a:p>
            <a:pPr algn="ctr"/>
            <a:r>
              <a:rPr lang="en-US" dirty="0">
                <a:latin typeface="Cambria" panose="02040503050406030204" pitchFamily="18" charset="0"/>
                <a:ea typeface="Cambria" panose="02040503050406030204" pitchFamily="18" charset="0"/>
              </a:rPr>
              <a:t>in </a:t>
            </a:r>
            <a:r>
              <a:rPr lang="en-US" dirty="0" err="1">
                <a:latin typeface="Cambria" panose="02040503050406030204" pitchFamily="18" charset="0"/>
                <a:ea typeface="Cambria" panose="02040503050406030204" pitchFamily="18" charset="0"/>
              </a:rPr>
              <a:t>Syringa</a:t>
            </a:r>
            <a:endParaRPr lang="en-US" dirty="0">
              <a:latin typeface="Cambria" panose="02040503050406030204" pitchFamily="18" charset="0"/>
              <a:ea typeface="Cambria" panose="02040503050406030204" pitchFamily="18" charset="0"/>
            </a:endParaRPr>
          </a:p>
        </p:txBody>
      </p:sp>
      <p:sp>
        <p:nvSpPr>
          <p:cNvPr id="8" name="TextBox 7"/>
          <p:cNvSpPr txBox="1">
            <a:spLocks noChangeArrowheads="1"/>
          </p:cNvSpPr>
          <p:nvPr/>
        </p:nvSpPr>
        <p:spPr bwMode="auto">
          <a:xfrm>
            <a:off x="76200" y="4567297"/>
            <a:ext cx="9067800" cy="1538883"/>
          </a:xfrm>
          <a:prstGeom prst="rect">
            <a:avLst/>
          </a:prstGeom>
          <a:noFill/>
          <a:ln w="9525">
            <a:noFill/>
            <a:miter lim="800000"/>
            <a:headEnd/>
            <a:tailEnd/>
          </a:ln>
        </p:spPr>
        <p:txBody>
          <a:bodyPr wrap="square">
            <a:spAutoFit/>
          </a:bodyPr>
          <a:lstStyle/>
          <a:p>
            <a:pPr algn="ctr"/>
            <a:r>
              <a:rPr lang="en-US" sz="1600" dirty="0">
                <a:latin typeface="Cambria" panose="02040503050406030204" pitchFamily="18" charset="0"/>
                <a:ea typeface="Cambria" panose="02040503050406030204" pitchFamily="18" charset="0"/>
              </a:rPr>
              <a:t>Established in February of 2009, the Outreach Office led to a 75% increase in services to Middlesex County patients within two years.</a:t>
            </a:r>
          </a:p>
          <a:p>
            <a:pPr algn="ctr"/>
            <a:endParaRPr lang="en-US" sz="1600" dirty="0">
              <a:latin typeface="Cambria" panose="02040503050406030204" pitchFamily="18" charset="0"/>
              <a:ea typeface="Cambria" panose="02040503050406030204" pitchFamily="18" charset="0"/>
            </a:endParaRPr>
          </a:p>
          <a:p>
            <a:pPr algn="ctr"/>
            <a:r>
              <a:rPr lang="en-US" sz="1600" dirty="0">
                <a:latin typeface="Cambria" panose="02040503050406030204" pitchFamily="18" charset="0"/>
                <a:ea typeface="Cambria" panose="02040503050406030204" pitchFamily="18" charset="0"/>
              </a:rPr>
              <a:t>The office allows patients to be screened for eligibility, receive prescription assistance, and pick up their medicines without having to make trips across the Rappahannock River to the main Clinic facility.</a:t>
            </a:r>
          </a:p>
          <a:p>
            <a:pPr algn="ctr"/>
            <a:endParaRPr lang="en-US" sz="1400" dirty="0">
              <a:latin typeface="Cambria" panose="02040503050406030204" pitchFamily="18" charset="0"/>
              <a:ea typeface="Cambria" panose="02040503050406030204" pitchFamily="18" charset="0"/>
            </a:endParaRPr>
          </a:p>
        </p:txBody>
      </p:sp>
      <p:sp>
        <p:nvSpPr>
          <p:cNvPr id="12" name="TextBox 11"/>
          <p:cNvSpPr txBox="1"/>
          <p:nvPr/>
        </p:nvSpPr>
        <p:spPr>
          <a:xfrm>
            <a:off x="0" y="3810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pic>
        <p:nvPicPr>
          <p:cNvPr id="9" name="Picture 8" descr="freeshade ctr - from middlesex page.jpg"/>
          <p:cNvPicPr>
            <a:picLocks noChangeAspect="1"/>
          </p:cNvPicPr>
          <p:nvPr/>
        </p:nvPicPr>
        <p:blipFill>
          <a:blip r:embed="rId2" cstate="print"/>
          <a:stretch>
            <a:fillRect/>
          </a:stretch>
        </p:blipFill>
        <p:spPr>
          <a:xfrm>
            <a:off x="5029200" y="1273552"/>
            <a:ext cx="3606800" cy="27051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
            <a:ext cx="9144000" cy="861774"/>
          </a:xfrm>
          <a:prstGeom prst="rect">
            <a:avLst/>
          </a:prstGeom>
          <a:noFill/>
        </p:spPr>
        <p:txBody>
          <a:bodyPr wrap="square" rtlCol="0">
            <a:spAutoFit/>
          </a:bodyPr>
          <a:lstStyle/>
          <a:p>
            <a:pPr algn="ctr"/>
            <a:r>
              <a:rPr lang="en-US" sz="3200" dirty="0">
                <a:latin typeface="Californian FB" pitchFamily="18" charset="0"/>
              </a:rPr>
              <a:t>N</a:t>
            </a:r>
            <a:r>
              <a:rPr lang="en-US" sz="2000" dirty="0">
                <a:latin typeface="Californian FB" pitchFamily="18" charset="0"/>
              </a:rPr>
              <a:t>ORTHERN </a:t>
            </a:r>
            <a:r>
              <a:rPr lang="en-US" sz="3200" dirty="0">
                <a:latin typeface="Californian FB" pitchFamily="18" charset="0"/>
              </a:rPr>
              <a:t>N</a:t>
            </a:r>
            <a:r>
              <a:rPr lang="en-US" sz="2000" dirty="0">
                <a:latin typeface="Californian FB" pitchFamily="18" charset="0"/>
              </a:rPr>
              <a:t>ECK - </a:t>
            </a:r>
            <a:r>
              <a:rPr lang="en-US" sz="3200" dirty="0">
                <a:latin typeface="Californian FB" pitchFamily="18" charset="0"/>
              </a:rPr>
              <a:t>M</a:t>
            </a:r>
            <a:r>
              <a:rPr lang="en-US" sz="2000" dirty="0">
                <a:latin typeface="Californian FB" pitchFamily="18" charset="0"/>
              </a:rPr>
              <a:t>IDDLESEX</a:t>
            </a:r>
            <a:r>
              <a:rPr lang="en-US" dirty="0">
                <a:latin typeface="Californian FB" pitchFamily="18" charset="0"/>
              </a:rPr>
              <a:t> </a:t>
            </a:r>
            <a:r>
              <a:rPr lang="en-US" sz="3200" dirty="0">
                <a:latin typeface="Californian FB" pitchFamily="18" charset="0"/>
              </a:rPr>
              <a:t>F</a:t>
            </a:r>
            <a:r>
              <a:rPr lang="en-US" sz="2000" dirty="0">
                <a:latin typeface="Californian FB" pitchFamily="18" charset="0"/>
              </a:rPr>
              <a:t>REE </a:t>
            </a:r>
            <a:r>
              <a:rPr lang="en-US" sz="3200" dirty="0">
                <a:latin typeface="Californian FB" pitchFamily="18" charset="0"/>
              </a:rPr>
              <a:t>H</a:t>
            </a:r>
            <a:r>
              <a:rPr lang="en-US" sz="2000" dirty="0">
                <a:latin typeface="Californian FB" pitchFamily="18" charset="0"/>
              </a:rPr>
              <a:t>EALTH </a:t>
            </a:r>
            <a:r>
              <a:rPr lang="en-US" sz="3200" dirty="0">
                <a:latin typeface="Californian FB" pitchFamily="18" charset="0"/>
              </a:rPr>
              <a:t>C</a:t>
            </a:r>
            <a:r>
              <a:rPr lang="en-US" sz="2000" dirty="0">
                <a:latin typeface="Californian FB" pitchFamily="18" charset="0"/>
              </a:rPr>
              <a:t>LINIC</a:t>
            </a:r>
            <a:endParaRPr lang="en-US" sz="2400" dirty="0"/>
          </a:p>
          <a:p>
            <a:endParaRPr lang="en-US" dirty="0"/>
          </a:p>
        </p:txBody>
      </p:sp>
      <p:sp>
        <p:nvSpPr>
          <p:cNvPr id="15" name="TextBox 14"/>
          <p:cNvSpPr txBox="1"/>
          <p:nvPr/>
        </p:nvSpPr>
        <p:spPr>
          <a:xfrm>
            <a:off x="126723" y="609877"/>
            <a:ext cx="8826383" cy="830997"/>
          </a:xfrm>
          <a:prstGeom prst="rect">
            <a:avLst/>
          </a:prstGeom>
          <a:noFill/>
        </p:spPr>
        <p:txBody>
          <a:bodyPr wrap="square" rtlCol="0">
            <a:spAutoFit/>
          </a:bodyPr>
          <a:lstStyle/>
          <a:p>
            <a:r>
              <a:rPr lang="en-US" sz="1200" dirty="0">
                <a:latin typeface="Cambria" panose="02040503050406030204" pitchFamily="18" charset="0"/>
                <a:ea typeface="Cambria" panose="02040503050406030204" pitchFamily="18" charset="0"/>
              </a:rPr>
              <a:t>For the eighth year in a row, students from the College of William &amp; Mary spent their spring break in 2020 doing community service work at the Clinic. Their spring break week coincided with the emerging coronavirus, however, and the 11 students were called back to the school a day and a half early, while the Clinic began putting new safety protocols into effect. </a:t>
            </a:r>
            <a:r>
              <a:rPr lang="en-US" sz="1200" b="1" dirty="0">
                <a:latin typeface="Cambria" panose="02040503050406030204" pitchFamily="18" charset="0"/>
                <a:ea typeface="Cambria" panose="02040503050406030204" pitchFamily="18" charset="0"/>
              </a:rPr>
              <a:t>After a break in 2021, W&amp;M students returned in 2022 for a ninth year of community service.</a:t>
            </a:r>
          </a:p>
        </p:txBody>
      </p:sp>
      <p:sp>
        <p:nvSpPr>
          <p:cNvPr id="5" name="TextBox 4"/>
          <p:cNvSpPr txBox="1"/>
          <p:nvPr/>
        </p:nvSpPr>
        <p:spPr>
          <a:xfrm>
            <a:off x="4061440" y="2375118"/>
            <a:ext cx="4655128" cy="1815882"/>
          </a:xfrm>
          <a:prstGeom prst="rect">
            <a:avLst/>
          </a:prstGeom>
          <a:noFill/>
        </p:spPr>
        <p:txBody>
          <a:bodyPr wrap="square" rtlCol="0">
            <a:spAutoFit/>
          </a:bodyPr>
          <a:lstStyle/>
          <a:p>
            <a:pPr fontAlgn="base"/>
            <a:r>
              <a:rPr lang="en-US" sz="1400" dirty="0">
                <a:latin typeface="Cambria" panose="02040503050406030204" pitchFamily="18" charset="0"/>
                <a:ea typeface="Cambria" panose="02040503050406030204" pitchFamily="18" charset="0"/>
              </a:rPr>
              <a:t>“These students move mountains for us every year,” said Jean Nelson, Clinic CEO. “They help keep our files archived and current, assist at the medical and dental reception, catch up on printing needs and so much more. Plus they’re a delight to have around. Our hope is that the experience of working with patients, volunteers and staff in a rural health care setting has a positive and meaningful impact on their lives.”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1539" b="2986"/>
          <a:stretch/>
        </p:blipFill>
        <p:spPr>
          <a:xfrm>
            <a:off x="162230" y="1536489"/>
            <a:ext cx="3808360" cy="2502111"/>
          </a:xfrm>
          <a:prstGeom prst="rect">
            <a:avLst/>
          </a:prstGeom>
          <a:ln w="12700">
            <a:solidFill>
              <a:schemeClr val="tx1"/>
            </a:solidFill>
          </a:ln>
        </p:spPr>
      </p:pic>
      <p:sp>
        <p:nvSpPr>
          <p:cNvPr id="11" name="TextBox 10"/>
          <p:cNvSpPr txBox="1"/>
          <p:nvPr/>
        </p:nvSpPr>
        <p:spPr>
          <a:xfrm>
            <a:off x="4058127" y="1484293"/>
            <a:ext cx="4838700" cy="954107"/>
          </a:xfrm>
          <a:prstGeom prst="rect">
            <a:avLst/>
          </a:prstGeom>
          <a:noFill/>
        </p:spPr>
        <p:txBody>
          <a:bodyPr wrap="square" rtlCol="0">
            <a:spAutoFit/>
          </a:bodyPr>
          <a:lstStyle/>
          <a:p>
            <a:pPr algn="ctr"/>
            <a:r>
              <a:rPr lang="en-US" sz="1400" b="1" dirty="0">
                <a:latin typeface="Cambria" panose="02040503050406030204" pitchFamily="18" charset="0"/>
                <a:ea typeface="Cambria" panose="02040503050406030204" pitchFamily="18" charset="0"/>
              </a:rPr>
              <a:t>Spring of 2022</a:t>
            </a:r>
          </a:p>
          <a:p>
            <a:r>
              <a:rPr lang="en-US" sz="1400" dirty="0">
                <a:latin typeface="Cambria" panose="02040503050406030204" pitchFamily="18" charset="0"/>
                <a:ea typeface="Cambria" panose="02040503050406030204" pitchFamily="18" charset="0"/>
              </a:rPr>
              <a:t>This time, their trip coincided with VCU School of Dentistry student rotations. The W&amp;M and VCU students are shown with some of the Clinic staff.</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267200"/>
            <a:ext cx="3431912" cy="2362200"/>
          </a:xfrm>
          <a:prstGeom prst="rect">
            <a:avLst/>
          </a:prstGeom>
          <a:ln w="12700">
            <a:solidFill>
              <a:schemeClr val="tx1"/>
            </a:solidFill>
          </a:ln>
        </p:spPr>
      </p:pic>
      <p:sp>
        <p:nvSpPr>
          <p:cNvPr id="6" name="TextBox 5"/>
          <p:cNvSpPr txBox="1"/>
          <p:nvPr/>
        </p:nvSpPr>
        <p:spPr>
          <a:xfrm>
            <a:off x="162230" y="4572000"/>
            <a:ext cx="4562170" cy="1600438"/>
          </a:xfrm>
          <a:prstGeom prst="rect">
            <a:avLst/>
          </a:prstGeom>
          <a:noFill/>
        </p:spPr>
        <p:txBody>
          <a:bodyPr wrap="square" rtlCol="0">
            <a:spAutoFit/>
          </a:bodyPr>
          <a:lstStyle/>
          <a:p>
            <a:pPr algn="ctr"/>
            <a:r>
              <a:rPr lang="en-US" sz="1400" b="1" dirty="0">
                <a:latin typeface="Cambria" panose="02040503050406030204" pitchFamily="18" charset="0"/>
                <a:ea typeface="Cambria" panose="02040503050406030204" pitchFamily="18" charset="0"/>
              </a:rPr>
              <a:t>Fall of 2022</a:t>
            </a:r>
          </a:p>
          <a:p>
            <a:r>
              <a:rPr lang="en-US" sz="1400" dirty="0">
                <a:latin typeface="Cambria" panose="02040503050406030204" pitchFamily="18" charset="0"/>
                <a:ea typeface="Cambria" panose="02040503050406030204" pitchFamily="18" charset="0"/>
              </a:rPr>
              <a:t>The Clinic got a double dose of help during 2022. After the week-long “break-out” visit this spring (above), students for the first time also used their fall break for community service work at the Clinic. The 11 students (at right) again moved mountains, helping to organize files, supplies, and charts, and assist with patient reception.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2057400" y="1295400"/>
            <a:ext cx="5257800" cy="4031873"/>
          </a:xfrm>
          <a:prstGeom prst="rect">
            <a:avLst/>
          </a:prstGeom>
          <a:solidFill>
            <a:srgbClr val="008080"/>
          </a:solidFill>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3200" b="1" dirty="0">
                <a:latin typeface="Cambria" panose="02040503050406030204" pitchFamily="18" charset="0"/>
                <a:ea typeface="Cambria" panose="02040503050406030204" pitchFamily="18" charset="0"/>
              </a:rPr>
              <a:t>Serving 5 counties:</a:t>
            </a:r>
          </a:p>
          <a:p>
            <a:pPr algn="ctr"/>
            <a:endParaRPr lang="en-US" sz="1200" dirty="0">
              <a:latin typeface="Cambria" panose="02040503050406030204" pitchFamily="18" charset="0"/>
              <a:ea typeface="Cambria" panose="02040503050406030204" pitchFamily="18" charset="0"/>
            </a:endParaRPr>
          </a:p>
          <a:p>
            <a:pPr algn="ctr">
              <a:buFont typeface="Wingdings" pitchFamily="2" charset="2"/>
              <a:buChar char="ü"/>
            </a:pPr>
            <a:r>
              <a:rPr lang="en-US" sz="2000" dirty="0">
                <a:latin typeface="Cambria" panose="02040503050406030204" pitchFamily="18" charset="0"/>
                <a:ea typeface="Cambria" panose="02040503050406030204" pitchFamily="18" charset="0"/>
              </a:rPr>
              <a:t>Lancaster County</a:t>
            </a:r>
          </a:p>
          <a:p>
            <a:pPr algn="ctr">
              <a:buFont typeface="Wingdings" pitchFamily="2" charset="2"/>
              <a:buChar char="ü"/>
            </a:pPr>
            <a:r>
              <a:rPr lang="en-US" sz="2000" dirty="0">
                <a:latin typeface="Cambria" panose="02040503050406030204" pitchFamily="18" charset="0"/>
                <a:ea typeface="Cambria" panose="02040503050406030204" pitchFamily="18" charset="0"/>
              </a:rPr>
              <a:t>Middlesex County</a:t>
            </a:r>
          </a:p>
          <a:p>
            <a:pPr algn="ctr">
              <a:buFont typeface="Wingdings" pitchFamily="2" charset="2"/>
              <a:buChar char="ü"/>
            </a:pPr>
            <a:r>
              <a:rPr lang="en-US" sz="2000" dirty="0">
                <a:latin typeface="Cambria" panose="02040503050406030204" pitchFamily="18" charset="0"/>
                <a:ea typeface="Cambria" panose="02040503050406030204" pitchFamily="18" charset="0"/>
              </a:rPr>
              <a:t>Northumberland County</a:t>
            </a:r>
          </a:p>
          <a:p>
            <a:pPr algn="ctr">
              <a:buFont typeface="Wingdings" pitchFamily="2" charset="2"/>
              <a:buChar char="ü"/>
            </a:pPr>
            <a:r>
              <a:rPr lang="en-US" sz="2000" dirty="0">
                <a:latin typeface="Cambria" panose="02040503050406030204" pitchFamily="18" charset="0"/>
                <a:ea typeface="Cambria" panose="02040503050406030204" pitchFamily="18" charset="0"/>
              </a:rPr>
              <a:t>Richmond County</a:t>
            </a:r>
          </a:p>
          <a:p>
            <a:pPr algn="ctr">
              <a:buFont typeface="Wingdings" pitchFamily="2" charset="2"/>
              <a:buChar char="ü"/>
            </a:pPr>
            <a:r>
              <a:rPr lang="en-US" sz="2000" dirty="0">
                <a:latin typeface="Cambria" panose="02040503050406030204" pitchFamily="18" charset="0"/>
                <a:ea typeface="Cambria" panose="02040503050406030204" pitchFamily="18" charset="0"/>
              </a:rPr>
              <a:t>Westmoreland County</a:t>
            </a:r>
          </a:p>
          <a:p>
            <a:pPr algn="ctr"/>
            <a:endParaRPr lang="en-US" sz="1100" dirty="0">
              <a:latin typeface="Cambria" panose="02040503050406030204" pitchFamily="18" charset="0"/>
              <a:ea typeface="Cambria" panose="02040503050406030204" pitchFamily="18" charset="0"/>
            </a:endParaRPr>
          </a:p>
          <a:p>
            <a:pPr algn="ctr"/>
            <a:r>
              <a:rPr lang="en-US" sz="20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In 3 locations:</a:t>
            </a:r>
          </a:p>
          <a:p>
            <a:pPr algn="ctr"/>
            <a:endParaRPr lang="en-US" sz="900" dirty="0">
              <a:latin typeface="Cambria" panose="02040503050406030204" pitchFamily="18" charset="0"/>
              <a:ea typeface="Cambria" panose="02040503050406030204" pitchFamily="18" charset="0"/>
            </a:endParaRPr>
          </a:p>
          <a:p>
            <a:pPr algn="ctr">
              <a:buFont typeface="Wingdings" pitchFamily="2" charset="2"/>
              <a:buChar char="Ø"/>
            </a:pPr>
            <a:r>
              <a:rPr lang="en-US" sz="2000" dirty="0">
                <a:latin typeface="Cambria" panose="02040503050406030204" pitchFamily="18" charset="0"/>
                <a:ea typeface="Cambria" panose="02040503050406030204" pitchFamily="18" charset="0"/>
              </a:rPr>
              <a:t>Main facility in Kilmarnock</a:t>
            </a:r>
          </a:p>
          <a:p>
            <a:pPr algn="ctr">
              <a:buFont typeface="Wingdings" pitchFamily="2" charset="2"/>
              <a:buChar char="Ø"/>
            </a:pPr>
            <a:r>
              <a:rPr lang="en-US" sz="2000" dirty="0">
                <a:latin typeface="Cambria" panose="02040503050406030204" pitchFamily="18" charset="0"/>
                <a:ea typeface="Cambria" panose="02040503050406030204" pitchFamily="18" charset="0"/>
              </a:rPr>
              <a:t>Outreach Office in Middlesex County</a:t>
            </a:r>
          </a:p>
          <a:p>
            <a:pPr algn="ctr">
              <a:buFont typeface="Wingdings" pitchFamily="2" charset="2"/>
              <a:buChar char="Ø"/>
            </a:pPr>
            <a:r>
              <a:rPr lang="en-US" sz="2000" dirty="0">
                <a:latin typeface="Cambria" panose="02040503050406030204" pitchFamily="18" charset="0"/>
                <a:ea typeface="Cambria" panose="02040503050406030204" pitchFamily="18" charset="0"/>
              </a:rPr>
              <a:t> Auxiliary Office in Kilmarnock</a:t>
            </a:r>
          </a:p>
        </p:txBody>
      </p:sp>
      <p:sp>
        <p:nvSpPr>
          <p:cNvPr id="6" name="TextBox 5"/>
          <p:cNvSpPr txBox="1"/>
          <p:nvPr/>
        </p:nvSpPr>
        <p:spPr>
          <a:xfrm>
            <a:off x="0" y="2286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title"/>
          </p:nvPr>
        </p:nvSpPr>
        <p:spPr>
          <a:xfrm>
            <a:off x="-76200" y="2590800"/>
            <a:ext cx="9144000" cy="914400"/>
          </a:xfrm>
        </p:spPr>
        <p:txBody>
          <a:bodyPr>
            <a:normAutofit fontScale="90000"/>
          </a:bodyPr>
          <a:lstStyle/>
          <a:p>
            <a:pPr algn="ctr" eaLnBrk="1" hangingPunct="1"/>
            <a:br>
              <a:rPr lang="en-US" sz="4000" dirty="0">
                <a:solidFill>
                  <a:schemeClr val="bg2"/>
                </a:solidFill>
              </a:rPr>
            </a:br>
            <a:br>
              <a:rPr lang="en-US" sz="4000" dirty="0">
                <a:latin typeface="Californian FB" pitchFamily="18" charset="0"/>
              </a:rPr>
            </a:br>
            <a:br>
              <a:rPr lang="en-US" sz="4000" dirty="0">
                <a:latin typeface="Californian FB" pitchFamily="18" charset="0"/>
              </a:rPr>
            </a:br>
            <a:br>
              <a:rPr lang="en-US" sz="4000" b="1" dirty="0">
                <a:latin typeface="Californian FB" pitchFamily="18" charset="0"/>
              </a:rPr>
            </a:br>
            <a:br>
              <a:rPr lang="en-US" sz="1800" b="1" dirty="0">
                <a:latin typeface="Californian FB" pitchFamily="18" charset="0"/>
              </a:rPr>
            </a:br>
            <a:r>
              <a:rPr lang="en-US" sz="3600" dirty="0">
                <a:solidFill>
                  <a:schemeClr val="tx1"/>
                </a:solidFill>
                <a:latin typeface="Californian FB" pitchFamily="18" charset="0"/>
              </a:rPr>
              <a:t>Expenditures</a:t>
            </a:r>
            <a:r>
              <a:rPr lang="en-US" sz="3600" dirty="0">
                <a:solidFill>
                  <a:srgbClr val="FF0000"/>
                </a:solidFill>
                <a:latin typeface="Californian FB" pitchFamily="18" charset="0"/>
              </a:rPr>
              <a:t> </a:t>
            </a:r>
            <a:r>
              <a:rPr lang="en-US" sz="2000" dirty="0">
                <a:solidFill>
                  <a:schemeClr val="tx1"/>
                </a:solidFill>
                <a:latin typeface="Californian FB" pitchFamily="18" charset="0"/>
              </a:rPr>
              <a:t>(2021-2021 fiscal year)</a:t>
            </a:r>
            <a:r>
              <a:rPr lang="en-US" sz="2000" i="1" dirty="0">
                <a:solidFill>
                  <a:schemeClr val="tx1"/>
                </a:solidFill>
                <a:latin typeface="Californian FB" pitchFamily="18" charset="0"/>
              </a:rPr>
              <a:t>  </a:t>
            </a:r>
            <a:br>
              <a:rPr lang="en-US" sz="2000" i="1" dirty="0">
                <a:solidFill>
                  <a:schemeClr val="tx1"/>
                </a:solidFill>
                <a:latin typeface="Californian FB" pitchFamily="18" charset="0"/>
              </a:rPr>
            </a:br>
            <a:r>
              <a:rPr lang="en-US" sz="2400" i="1" dirty="0">
                <a:solidFill>
                  <a:schemeClr val="tx1"/>
                </a:solidFill>
                <a:latin typeface="Californian FB" pitchFamily="18" charset="0"/>
              </a:rPr>
              <a:t>                        </a:t>
            </a:r>
            <a:br>
              <a:rPr lang="en-US" sz="2400" i="1" dirty="0">
                <a:solidFill>
                  <a:schemeClr val="tx1"/>
                </a:solidFill>
                <a:latin typeface="Californian FB" pitchFamily="18" charset="0"/>
              </a:rPr>
            </a:br>
            <a:r>
              <a:rPr lang="en-US" sz="2400" i="1" dirty="0">
                <a:solidFill>
                  <a:schemeClr val="tx1"/>
                </a:solidFill>
                <a:latin typeface="Californian FB" pitchFamily="18" charset="0"/>
              </a:rPr>
              <a:t> </a:t>
            </a:r>
            <a:r>
              <a:rPr lang="en-US" sz="2800" i="1" dirty="0">
                <a:solidFill>
                  <a:schemeClr val="tx1"/>
                </a:solidFill>
                <a:latin typeface="Californian FB" pitchFamily="18" charset="0"/>
              </a:rPr>
              <a:t>Operating budget comes solely from donations</a:t>
            </a:r>
            <a:br>
              <a:rPr lang="en-US" sz="2800" i="1" dirty="0">
                <a:solidFill>
                  <a:schemeClr val="tx1"/>
                </a:solidFill>
                <a:latin typeface="Californian FB" pitchFamily="18" charset="0"/>
              </a:rPr>
            </a:br>
            <a:br>
              <a:rPr lang="en-US" sz="2800" dirty="0">
                <a:solidFill>
                  <a:schemeClr val="tx1"/>
                </a:solidFill>
                <a:latin typeface="Californian FB" pitchFamily="18" charset="0"/>
              </a:rPr>
            </a:br>
            <a:br>
              <a:rPr lang="en-US" sz="4000" dirty="0">
                <a:solidFill>
                  <a:schemeClr val="tx1"/>
                </a:solidFill>
                <a:latin typeface="Californian FB" pitchFamily="18" charset="0"/>
              </a:rPr>
            </a:br>
            <a:endParaRPr lang="en-US" sz="4000" i="1" dirty="0">
              <a:solidFill>
                <a:schemeClr val="tx1"/>
              </a:solidFill>
              <a:latin typeface="Californian FB" pitchFamily="18" charset="0"/>
            </a:endParaRPr>
          </a:p>
        </p:txBody>
      </p:sp>
      <p:sp>
        <p:nvSpPr>
          <p:cNvPr id="6" name="TextBox 5"/>
          <p:cNvSpPr txBox="1"/>
          <p:nvPr/>
        </p:nvSpPr>
        <p:spPr>
          <a:xfrm>
            <a:off x="0" y="2286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graphicFrame>
        <p:nvGraphicFramePr>
          <p:cNvPr id="2" name="Object 1027"/>
          <p:cNvGraphicFramePr>
            <a:graphicFrameLocks noChangeAspect="1"/>
          </p:cNvGraphicFramePr>
          <p:nvPr>
            <p:extLst>
              <p:ext uri="{D42A27DB-BD31-4B8C-83A1-F6EECF244321}">
                <p14:modId xmlns:p14="http://schemas.microsoft.com/office/powerpoint/2010/main" val="3328980046"/>
              </p:ext>
            </p:extLst>
          </p:nvPr>
        </p:nvGraphicFramePr>
        <p:xfrm>
          <a:off x="1304131" y="2590800"/>
          <a:ext cx="6535737" cy="3830638"/>
        </p:xfrm>
        <a:graphic>
          <a:graphicData uri="http://schemas.openxmlformats.org/presentationml/2006/ole">
            <mc:AlternateContent xmlns:mc="http://schemas.openxmlformats.org/markup-compatibility/2006">
              <mc:Choice xmlns:v="urn:schemas-microsoft-com:vml" Requires="v">
                <p:oleObj name="Chart" r:id="rId2" imgW="7029582" imgH="4114800" progId="MSGraph.Chart.8">
                  <p:embed followColorScheme="full"/>
                </p:oleObj>
              </mc:Choice>
              <mc:Fallback>
                <p:oleObj name="Chart" r:id="rId2" imgW="7029582" imgH="4114800" progId="MSGraph.Chart.8">
                  <p:embed followColorScheme="full"/>
                  <p:pic>
                    <p:nvPicPr>
                      <p:cNvPr id="2" name="Object 1027"/>
                      <p:cNvPicPr>
                        <a:picLocks noChangeAspect="1" noChangeArrowheads="1"/>
                      </p:cNvPicPr>
                      <p:nvPr/>
                    </p:nvPicPr>
                    <p:blipFill>
                      <a:blip r:embed="rId3"/>
                      <a:srcRect/>
                      <a:stretch>
                        <a:fillRect/>
                      </a:stretch>
                    </p:blipFill>
                    <p:spPr bwMode="auto">
                      <a:xfrm>
                        <a:off x="1304131" y="2590800"/>
                        <a:ext cx="6535737" cy="383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5016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17231" y="1317171"/>
            <a:ext cx="9144000" cy="838200"/>
          </a:xfrm>
        </p:spPr>
        <p:txBody>
          <a:bodyPr>
            <a:normAutofit fontScale="90000"/>
          </a:bodyPr>
          <a:lstStyle/>
          <a:p>
            <a:pPr algn="ctr" eaLnBrk="1" hangingPunct="1"/>
            <a:br>
              <a:rPr lang="en-US" sz="2900" dirty="0">
                <a:latin typeface="Californian FB" pitchFamily="18" charset="0"/>
              </a:rPr>
            </a:br>
            <a:br>
              <a:rPr lang="en-US" sz="1800" dirty="0">
                <a:latin typeface="Californian FB" pitchFamily="18" charset="0"/>
              </a:rPr>
            </a:br>
            <a:r>
              <a:rPr lang="en-US" sz="3600" dirty="0">
                <a:solidFill>
                  <a:schemeClr val="tx1"/>
                </a:solidFill>
                <a:latin typeface="Cambria" panose="02040503050406030204" pitchFamily="18" charset="0"/>
                <a:ea typeface="Cambria" panose="02040503050406030204" pitchFamily="18" charset="0"/>
              </a:rPr>
              <a:t>Sources of funds </a:t>
            </a:r>
            <a:r>
              <a:rPr lang="en-US" sz="2000" dirty="0">
                <a:solidFill>
                  <a:schemeClr val="tx1"/>
                </a:solidFill>
                <a:latin typeface="Cambria" panose="02040503050406030204" pitchFamily="18" charset="0"/>
                <a:ea typeface="Cambria" panose="02040503050406030204" pitchFamily="18" charset="0"/>
              </a:rPr>
              <a:t>(2021-22 fiscal year)</a:t>
            </a:r>
            <a:br>
              <a:rPr lang="en-US" sz="2000" dirty="0">
                <a:solidFill>
                  <a:schemeClr val="tx1"/>
                </a:solidFill>
                <a:latin typeface="Cambria" panose="02040503050406030204" pitchFamily="18" charset="0"/>
                <a:ea typeface="Cambria" panose="02040503050406030204" pitchFamily="18" charset="0"/>
              </a:rPr>
            </a:br>
            <a:br>
              <a:rPr lang="en-US" sz="1200" dirty="0">
                <a:solidFill>
                  <a:schemeClr val="tx1"/>
                </a:solidFill>
                <a:latin typeface="Californian FB" pitchFamily="18" charset="0"/>
              </a:rPr>
            </a:br>
            <a:r>
              <a:rPr lang="en-US" sz="2400" i="1" dirty="0">
                <a:solidFill>
                  <a:schemeClr val="tx1"/>
                </a:solidFill>
                <a:latin typeface="Cambria" panose="02040503050406030204" pitchFamily="18" charset="0"/>
                <a:ea typeface="Cambria" panose="02040503050406030204" pitchFamily="18" charset="0"/>
              </a:rPr>
              <a:t>Clinic  funded solely on donations!</a:t>
            </a:r>
          </a:p>
        </p:txBody>
      </p:sp>
      <p:sp>
        <p:nvSpPr>
          <p:cNvPr id="5" name="TextBox 4"/>
          <p:cNvSpPr txBox="1"/>
          <p:nvPr/>
        </p:nvSpPr>
        <p:spPr>
          <a:xfrm>
            <a:off x="0" y="3048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graphicFrame>
        <p:nvGraphicFramePr>
          <p:cNvPr id="129027" name="Object 6"/>
          <p:cNvGraphicFramePr>
            <a:graphicFrameLocks noChangeAspect="1"/>
          </p:cNvGraphicFramePr>
          <p:nvPr>
            <p:extLst>
              <p:ext uri="{D42A27DB-BD31-4B8C-83A1-F6EECF244321}">
                <p14:modId xmlns:p14="http://schemas.microsoft.com/office/powerpoint/2010/main" val="3605315922"/>
              </p:ext>
            </p:extLst>
          </p:nvPr>
        </p:nvGraphicFramePr>
        <p:xfrm>
          <a:off x="255038" y="2310359"/>
          <a:ext cx="8399462" cy="4319587"/>
        </p:xfrm>
        <a:graphic>
          <a:graphicData uri="http://schemas.openxmlformats.org/presentationml/2006/ole">
            <mc:AlternateContent xmlns:mc="http://schemas.openxmlformats.org/markup-compatibility/2006">
              <mc:Choice xmlns:v="urn:schemas-microsoft-com:vml" Requires="v">
                <p:oleObj name="Chart" r:id="rId2" imgW="8143809" imgH="4000618" progId="MSGraph.Chart.8">
                  <p:embed followColorScheme="full"/>
                </p:oleObj>
              </mc:Choice>
              <mc:Fallback>
                <p:oleObj name="Chart" r:id="rId2" imgW="8143809" imgH="4000618" progId="MSGraph.Chart.8">
                  <p:embed followColorScheme="full"/>
                  <p:pic>
                    <p:nvPicPr>
                      <p:cNvPr id="0" name="Object 6"/>
                      <p:cNvPicPr>
                        <a:picLocks noChangeAspect="1" noChangeArrowheads="1"/>
                      </p:cNvPicPr>
                      <p:nvPr/>
                    </p:nvPicPr>
                    <p:blipFill>
                      <a:blip r:embed="rId3"/>
                      <a:srcRect/>
                      <a:stretch>
                        <a:fillRect/>
                      </a:stretch>
                    </p:blipFill>
                    <p:spPr bwMode="auto">
                      <a:xfrm>
                        <a:off x="255038" y="2310359"/>
                        <a:ext cx="8399462" cy="4319587"/>
                      </a:xfrm>
                      <a:prstGeom prst="rect">
                        <a:avLst/>
                      </a:prstGeom>
                      <a:noFill/>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33400" y="1938337"/>
            <a:ext cx="8077200" cy="1414463"/>
          </a:xfrm>
        </p:spPr>
        <p:txBody>
          <a:bodyPr>
            <a:normAutofit/>
          </a:bodyPr>
          <a:lstStyle/>
          <a:p>
            <a:pPr algn="ctr">
              <a:spcAft>
                <a:spcPts val="1200"/>
              </a:spcAft>
            </a:pPr>
            <a:r>
              <a:rPr lang="en-US" sz="2700" dirty="0">
                <a:solidFill>
                  <a:schemeClr val="tx1"/>
                </a:solidFill>
                <a:latin typeface="Cambria" panose="02040503050406030204" pitchFamily="18" charset="0"/>
                <a:ea typeface="Cambria" panose="02040503050406030204" pitchFamily="18" charset="0"/>
              </a:rPr>
              <a:t>Volunteers have contributed nearly </a:t>
            </a:r>
            <a:r>
              <a:rPr lang="en-US" sz="2700" b="1" dirty="0">
                <a:solidFill>
                  <a:schemeClr val="tx1"/>
                </a:solidFill>
                <a:latin typeface="Cambria" panose="02040503050406030204" pitchFamily="18" charset="0"/>
                <a:ea typeface="Cambria" panose="02040503050406030204" pitchFamily="18" charset="0"/>
              </a:rPr>
              <a:t>415,000 hours</a:t>
            </a:r>
            <a:br>
              <a:rPr lang="en-US" sz="2700" dirty="0">
                <a:solidFill>
                  <a:schemeClr val="tx1"/>
                </a:solidFill>
                <a:latin typeface="Cambria" panose="02040503050406030204" pitchFamily="18" charset="0"/>
                <a:ea typeface="Cambria" panose="02040503050406030204" pitchFamily="18" charset="0"/>
              </a:rPr>
            </a:br>
            <a:r>
              <a:rPr lang="en-US" sz="2700" dirty="0">
                <a:solidFill>
                  <a:schemeClr val="tx1"/>
                </a:solidFill>
                <a:latin typeface="Cambria" panose="02040503050406030204" pitchFamily="18" charset="0"/>
                <a:ea typeface="Cambria" panose="02040503050406030204" pitchFamily="18" charset="0"/>
              </a:rPr>
              <a:t>since the Clinic’s founding, and the Clinic has provided over </a:t>
            </a:r>
            <a:r>
              <a:rPr lang="en-US" sz="2700" b="1" dirty="0">
                <a:solidFill>
                  <a:schemeClr val="tx1"/>
                </a:solidFill>
                <a:latin typeface="Cambria" panose="02040503050406030204" pitchFamily="18" charset="0"/>
                <a:ea typeface="Cambria" panose="02040503050406030204" pitchFamily="18" charset="0"/>
              </a:rPr>
              <a:t>$137 million worth of health care services</a:t>
            </a:r>
            <a:r>
              <a:rPr lang="en-US" sz="2700" dirty="0">
                <a:solidFill>
                  <a:schemeClr val="tx1"/>
                </a:solidFill>
                <a:latin typeface="Cambria" panose="02040503050406030204" pitchFamily="18" charset="0"/>
                <a:ea typeface="Cambria" panose="02040503050406030204" pitchFamily="18" charset="0"/>
              </a:rPr>
              <a:t>.</a:t>
            </a:r>
            <a:endParaRPr lang="en-US" sz="6000" dirty="0">
              <a:solidFill>
                <a:schemeClr val="tx1"/>
              </a:solidFill>
              <a:latin typeface="Cambria" panose="02040503050406030204" pitchFamily="18" charset="0"/>
              <a:ea typeface="Cambria" panose="02040503050406030204" pitchFamily="18" charset="0"/>
            </a:endParaRPr>
          </a:p>
        </p:txBody>
      </p:sp>
      <p:sp>
        <p:nvSpPr>
          <p:cNvPr id="13317" name="Text Box 5"/>
          <p:cNvSpPr txBox="1">
            <a:spLocks noChangeArrowheads="1"/>
          </p:cNvSpPr>
          <p:nvPr/>
        </p:nvSpPr>
        <p:spPr bwMode="auto">
          <a:xfrm>
            <a:off x="290513" y="5857875"/>
            <a:ext cx="719137" cy="388938"/>
          </a:xfrm>
          <a:prstGeom prst="rect">
            <a:avLst/>
          </a:prstGeom>
          <a:noFill/>
          <a:ln w="9525">
            <a:noFill/>
            <a:miter lim="800000"/>
            <a:headEnd/>
            <a:tailEnd/>
          </a:ln>
        </p:spPr>
        <p:txBody>
          <a:bodyPr wrap="none">
            <a:spAutoFit/>
          </a:bodyPr>
          <a:lstStyle/>
          <a:p>
            <a:r>
              <a:rPr lang="en-US" dirty="0"/>
              <a:t>    </a:t>
            </a:r>
          </a:p>
        </p:txBody>
      </p:sp>
      <p:sp>
        <p:nvSpPr>
          <p:cNvPr id="7" name="TextBox 6"/>
          <p:cNvSpPr txBox="1"/>
          <p:nvPr/>
        </p:nvSpPr>
        <p:spPr>
          <a:xfrm>
            <a:off x="0" y="326648"/>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
        <p:nvSpPr>
          <p:cNvPr id="3" name="Rectangle 2"/>
          <p:cNvSpPr/>
          <p:nvPr/>
        </p:nvSpPr>
        <p:spPr>
          <a:xfrm>
            <a:off x="2438400" y="3934006"/>
            <a:ext cx="4572000" cy="1661993"/>
          </a:xfrm>
          <a:prstGeom prst="rect">
            <a:avLst/>
          </a:prstGeom>
        </p:spPr>
        <p:txBody>
          <a:bodyPr>
            <a:spAutoFit/>
          </a:bodyPr>
          <a:lstStyle/>
          <a:p>
            <a:pPr algn="ctr"/>
            <a:r>
              <a:rPr lang="en-US" sz="3600" dirty="0">
                <a:latin typeface="Cambria" panose="02040503050406030204" pitchFamily="18" charset="0"/>
                <a:ea typeface="Cambria" panose="02040503050406030204" pitchFamily="18" charset="0"/>
              </a:rPr>
              <a:t>Fiscal-year budget</a:t>
            </a:r>
          </a:p>
          <a:p>
            <a:pPr algn="ctr"/>
            <a:r>
              <a:rPr lang="en-US" dirty="0">
                <a:latin typeface="Cambria" panose="02040503050406030204" pitchFamily="18" charset="0"/>
                <a:ea typeface="Cambria" panose="02040503050406030204" pitchFamily="18" charset="0"/>
              </a:rPr>
              <a:t>July 1, 2022 to June 30, 2023:</a:t>
            </a:r>
          </a:p>
          <a:p>
            <a:pPr algn="ctr"/>
            <a:r>
              <a:rPr lang="en-US" sz="4800" b="1">
                <a:solidFill>
                  <a:srgbClr val="438086"/>
                </a:solidFill>
                <a:latin typeface="Cambria" panose="02040503050406030204" pitchFamily="18" charset="0"/>
                <a:ea typeface="Cambria" panose="02040503050406030204" pitchFamily="18" charset="0"/>
              </a:rPr>
              <a:t>$1,877,851</a:t>
            </a:r>
            <a:endParaRPr lang="en-US" sz="4800" b="1" dirty="0">
              <a:solidFill>
                <a:srgbClr val="438086"/>
              </a:solidFill>
              <a:latin typeface="Cambria" panose="0204050305040603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2057400"/>
            <a:ext cx="9144000" cy="4419600"/>
          </a:xfrm>
        </p:spPr>
        <p:txBody>
          <a:bodyPr>
            <a:normAutofit fontScale="90000"/>
          </a:bodyPr>
          <a:lstStyle/>
          <a:p>
            <a:pPr algn="ctr"/>
            <a:r>
              <a:rPr lang="en-US" sz="4900" b="1" dirty="0">
                <a:solidFill>
                  <a:srgbClr val="000000"/>
                </a:solidFill>
                <a:latin typeface="Cambria" panose="02040503050406030204" pitchFamily="18" charset="0"/>
                <a:ea typeface="Cambria" panose="02040503050406030204" pitchFamily="18" charset="0"/>
              </a:rPr>
              <a:t>Our mission:</a:t>
            </a:r>
            <a:br>
              <a:rPr lang="en-US" sz="3600" b="1" dirty="0">
                <a:solidFill>
                  <a:srgbClr val="000000"/>
                </a:solidFill>
                <a:latin typeface="Cambria" panose="02040503050406030204" pitchFamily="18" charset="0"/>
                <a:ea typeface="Cambria" panose="02040503050406030204" pitchFamily="18" charset="0"/>
              </a:rPr>
            </a:br>
            <a:br>
              <a:rPr lang="en-US" sz="3600" b="1" dirty="0">
                <a:solidFill>
                  <a:srgbClr val="000000"/>
                </a:solidFill>
                <a:latin typeface="Cambria" panose="02040503050406030204" pitchFamily="18" charset="0"/>
                <a:ea typeface="Cambria" panose="02040503050406030204" pitchFamily="18" charset="0"/>
              </a:rPr>
            </a:br>
            <a:r>
              <a:rPr lang="en-US" sz="3600" dirty="0">
                <a:solidFill>
                  <a:srgbClr val="000000"/>
                </a:solidFill>
                <a:latin typeface="Cambria" panose="02040503050406030204" pitchFamily="18" charset="0"/>
                <a:ea typeface="Cambria" panose="02040503050406030204" pitchFamily="18" charset="0"/>
              </a:rPr>
              <a:t>We embrace health and wellness</a:t>
            </a:r>
            <a:br>
              <a:rPr lang="en-US" sz="3600" dirty="0">
                <a:solidFill>
                  <a:srgbClr val="000000"/>
                </a:solidFill>
                <a:latin typeface="Cambria" panose="02040503050406030204" pitchFamily="18" charset="0"/>
                <a:ea typeface="Cambria" panose="02040503050406030204" pitchFamily="18" charset="0"/>
              </a:rPr>
            </a:br>
            <a:r>
              <a:rPr lang="en-US" sz="3600" dirty="0">
                <a:solidFill>
                  <a:srgbClr val="000000"/>
                </a:solidFill>
                <a:latin typeface="Cambria" panose="02040503050406030204" pitchFamily="18" charset="0"/>
                <a:ea typeface="Cambria" panose="02040503050406030204" pitchFamily="18" charset="0"/>
              </a:rPr>
              <a:t>as the foundation for quality of life,</a:t>
            </a:r>
            <a:br>
              <a:rPr lang="en-US" sz="3600" dirty="0">
                <a:solidFill>
                  <a:srgbClr val="000000"/>
                </a:solidFill>
                <a:latin typeface="Cambria" panose="02040503050406030204" pitchFamily="18" charset="0"/>
                <a:ea typeface="Cambria" panose="02040503050406030204" pitchFamily="18" charset="0"/>
              </a:rPr>
            </a:br>
            <a:r>
              <a:rPr lang="en-US" sz="3600" dirty="0">
                <a:solidFill>
                  <a:srgbClr val="000000"/>
                </a:solidFill>
                <a:latin typeface="Cambria" panose="02040503050406030204" pitchFamily="18" charset="0"/>
                <a:ea typeface="Cambria" panose="02040503050406030204" pitchFamily="18" charset="0"/>
              </a:rPr>
              <a:t>and we dedicate ourselves to providing</a:t>
            </a:r>
            <a:br>
              <a:rPr lang="en-US" sz="3600" dirty="0">
                <a:solidFill>
                  <a:srgbClr val="000000"/>
                </a:solidFill>
                <a:latin typeface="Cambria" panose="02040503050406030204" pitchFamily="18" charset="0"/>
                <a:ea typeface="Cambria" panose="02040503050406030204" pitchFamily="18" charset="0"/>
              </a:rPr>
            </a:br>
            <a:r>
              <a:rPr lang="en-US" sz="3600" dirty="0">
                <a:solidFill>
                  <a:srgbClr val="000000"/>
                </a:solidFill>
                <a:latin typeface="Cambria" panose="02040503050406030204" pitchFamily="18" charset="0"/>
                <a:ea typeface="Cambria" panose="02040503050406030204" pitchFamily="18" charset="0"/>
              </a:rPr>
              <a:t>the highest level of health care</a:t>
            </a:r>
            <a:br>
              <a:rPr lang="en-US" sz="3600" dirty="0">
                <a:solidFill>
                  <a:srgbClr val="000000"/>
                </a:solidFill>
                <a:latin typeface="Cambria" panose="02040503050406030204" pitchFamily="18" charset="0"/>
                <a:ea typeface="Cambria" panose="02040503050406030204" pitchFamily="18" charset="0"/>
              </a:rPr>
            </a:br>
            <a:r>
              <a:rPr lang="en-US" sz="3600" dirty="0">
                <a:solidFill>
                  <a:srgbClr val="000000"/>
                </a:solidFill>
                <a:latin typeface="Cambria" panose="02040503050406030204" pitchFamily="18" charset="0"/>
                <a:ea typeface="Cambria" panose="02040503050406030204" pitchFamily="18" charset="0"/>
              </a:rPr>
              <a:t>to all those who ordinarily</a:t>
            </a:r>
            <a:br>
              <a:rPr lang="en-US" sz="3600" dirty="0">
                <a:solidFill>
                  <a:srgbClr val="000000"/>
                </a:solidFill>
                <a:latin typeface="Cambria" panose="02040503050406030204" pitchFamily="18" charset="0"/>
                <a:ea typeface="Cambria" panose="02040503050406030204" pitchFamily="18" charset="0"/>
              </a:rPr>
            </a:br>
            <a:r>
              <a:rPr lang="en-US" sz="3600" dirty="0">
                <a:solidFill>
                  <a:srgbClr val="000000"/>
                </a:solidFill>
                <a:latin typeface="Cambria" panose="02040503050406030204" pitchFamily="18" charset="0"/>
                <a:ea typeface="Cambria" panose="02040503050406030204" pitchFamily="18" charset="0"/>
              </a:rPr>
              <a:t>lack access to it within our community.</a:t>
            </a:r>
            <a:br>
              <a:rPr lang="en-US" sz="3600" dirty="0">
                <a:solidFill>
                  <a:srgbClr val="000000"/>
                </a:solidFill>
                <a:latin typeface="Cambria" panose="02040503050406030204" pitchFamily="18" charset="0"/>
                <a:ea typeface="Cambria" panose="02040503050406030204" pitchFamily="18" charset="0"/>
              </a:rPr>
            </a:br>
            <a:br>
              <a:rPr lang="en-US" sz="2000" i="1" dirty="0">
                <a:solidFill>
                  <a:srgbClr val="000000"/>
                </a:solidFill>
                <a:latin typeface="Californian FB" pitchFamily="18" charset="0"/>
              </a:rPr>
            </a:br>
            <a:endParaRPr lang="en-US" sz="2000" i="1" dirty="0">
              <a:solidFill>
                <a:srgbClr val="000000"/>
              </a:solidFill>
              <a:latin typeface="Californian FB" pitchFamily="18" charset="0"/>
            </a:endParaRPr>
          </a:p>
        </p:txBody>
      </p:sp>
      <p:sp>
        <p:nvSpPr>
          <p:cNvPr id="8197" name="Text Box 4"/>
          <p:cNvSpPr txBox="1">
            <a:spLocks noChangeArrowheads="1"/>
          </p:cNvSpPr>
          <p:nvPr/>
        </p:nvSpPr>
        <p:spPr bwMode="auto">
          <a:xfrm>
            <a:off x="2057400" y="6553200"/>
            <a:ext cx="7086600" cy="228600"/>
          </a:xfrm>
          <a:prstGeom prst="rect">
            <a:avLst/>
          </a:prstGeom>
          <a:noFill/>
          <a:ln w="9525">
            <a:noFill/>
            <a:miter lim="800000"/>
            <a:headEnd/>
            <a:tailEnd/>
          </a:ln>
        </p:spPr>
        <p:txBody>
          <a:bodyPr>
            <a:spAutoFit/>
          </a:bodyPr>
          <a:lstStyle/>
          <a:p>
            <a:pPr eaLnBrk="0" hangingPunct="0">
              <a:spcBef>
                <a:spcPct val="50000"/>
              </a:spcBef>
            </a:pPr>
            <a:endParaRPr lang="en-US" sz="1400" dirty="0"/>
          </a:p>
        </p:txBody>
      </p:sp>
      <p:sp>
        <p:nvSpPr>
          <p:cNvPr id="6" name="TextBox 5"/>
          <p:cNvSpPr txBox="1"/>
          <p:nvPr/>
        </p:nvSpPr>
        <p:spPr>
          <a:xfrm>
            <a:off x="0" y="479048"/>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5762" y="1101523"/>
            <a:ext cx="510540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Patient population</a:t>
            </a:r>
          </a:p>
        </p:txBody>
      </p:sp>
      <p:sp>
        <p:nvSpPr>
          <p:cNvPr id="7" name="TextBox 6"/>
          <p:cNvSpPr txBox="1"/>
          <p:nvPr/>
        </p:nvSpPr>
        <p:spPr>
          <a:xfrm>
            <a:off x="0" y="381000"/>
            <a:ext cx="9144000" cy="769441"/>
          </a:xfrm>
          <a:prstGeom prst="rect">
            <a:avLst/>
          </a:prstGeom>
          <a:noFill/>
        </p:spPr>
        <p:txBody>
          <a:bodyPr wrap="square" rtlCol="0">
            <a:spAutoFit/>
          </a:bodyPr>
          <a:lstStyle/>
          <a:p>
            <a:pPr algn="ctr"/>
            <a:r>
              <a:rPr lang="en-US" sz="2800" b="1" dirty="0">
                <a:latin typeface="Californian FB" pitchFamily="18" charset="0"/>
              </a:rPr>
              <a:t>N</a:t>
            </a:r>
            <a:r>
              <a:rPr lang="en-US" sz="2000" b="1" dirty="0">
                <a:latin typeface="Californian FB" pitchFamily="18" charset="0"/>
              </a:rPr>
              <a:t>ORTHERN </a:t>
            </a:r>
            <a:r>
              <a:rPr lang="en-US" sz="2800" b="1" dirty="0">
                <a:latin typeface="Californian FB" pitchFamily="18" charset="0"/>
              </a:rPr>
              <a:t>N</a:t>
            </a:r>
            <a:r>
              <a:rPr lang="en-US" sz="2000" b="1" dirty="0">
                <a:latin typeface="Californian FB" pitchFamily="18" charset="0"/>
              </a:rPr>
              <a:t>ECK - </a:t>
            </a:r>
            <a:r>
              <a:rPr lang="en-US" sz="28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2800" b="1" dirty="0">
                <a:latin typeface="Californian FB" pitchFamily="18" charset="0"/>
              </a:rPr>
              <a:t>F</a:t>
            </a:r>
            <a:r>
              <a:rPr lang="en-US" sz="2000" b="1" dirty="0">
                <a:latin typeface="Californian FB" pitchFamily="18" charset="0"/>
              </a:rPr>
              <a:t>REE </a:t>
            </a:r>
            <a:r>
              <a:rPr lang="en-US" sz="2800" b="1" dirty="0">
                <a:latin typeface="Californian FB" pitchFamily="18" charset="0"/>
              </a:rPr>
              <a:t>H</a:t>
            </a:r>
            <a:r>
              <a:rPr lang="en-US" sz="2000" b="1" dirty="0">
                <a:latin typeface="Californian FB" pitchFamily="18" charset="0"/>
              </a:rPr>
              <a:t>EALTH </a:t>
            </a:r>
            <a:r>
              <a:rPr lang="en-US" sz="28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graphicFrame>
        <p:nvGraphicFramePr>
          <p:cNvPr id="12" name="Diagram 11"/>
          <p:cNvGraphicFramePr/>
          <p:nvPr>
            <p:extLst>
              <p:ext uri="{D42A27DB-BD31-4B8C-83A1-F6EECF244321}">
                <p14:modId xmlns:p14="http://schemas.microsoft.com/office/powerpoint/2010/main" val="2784891551"/>
              </p:ext>
            </p:extLst>
          </p:nvPr>
        </p:nvGraphicFramePr>
        <p:xfrm>
          <a:off x="2286000" y="2133600"/>
          <a:ext cx="3886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228600" y="4876800"/>
            <a:ext cx="8686800" cy="1569660"/>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1,883 </a:t>
            </a:r>
            <a:r>
              <a:rPr lang="en-US" sz="2400" dirty="0">
                <a:latin typeface="Cambria" panose="02040503050406030204" pitchFamily="18" charset="0"/>
                <a:ea typeface="Cambria" panose="02040503050406030204" pitchFamily="18" charset="0"/>
              </a:rPr>
              <a:t>unduplicated patients served last year</a:t>
            </a:r>
          </a:p>
          <a:p>
            <a:pPr algn="ctr"/>
            <a:r>
              <a:rPr lang="en-US" sz="2400" dirty="0">
                <a:latin typeface="Cambria" panose="02040503050406030204" pitchFamily="18" charset="0"/>
                <a:ea typeface="Cambria" panose="02040503050406030204" pitchFamily="18" charset="0"/>
              </a:rPr>
              <a:t>Since 1993, the Clinic has served </a:t>
            </a:r>
            <a:r>
              <a:rPr lang="en-US" sz="4800" b="1" dirty="0">
                <a:latin typeface="Cambria" panose="02040503050406030204" pitchFamily="18" charset="0"/>
                <a:ea typeface="Cambria" panose="02040503050406030204" pitchFamily="18" charset="0"/>
              </a:rPr>
              <a:t>18,100</a:t>
            </a:r>
            <a:r>
              <a:rPr lang="en-US" sz="2400" dirty="0">
                <a:latin typeface="Cambria" panose="02040503050406030204" pitchFamily="18" charset="0"/>
                <a:ea typeface="Cambria" panose="02040503050406030204" pitchFamily="18" charset="0"/>
              </a:rPr>
              <a:t> individuals</a:t>
            </a:r>
          </a:p>
        </p:txBody>
      </p:sp>
      <p:sp>
        <p:nvSpPr>
          <p:cNvPr id="6" name="Circular Arrow 5"/>
          <p:cNvSpPr/>
          <p:nvPr/>
        </p:nvSpPr>
        <p:spPr>
          <a:xfrm rot="15068483">
            <a:off x="3200406" y="2413649"/>
            <a:ext cx="1259450" cy="1383851"/>
          </a:xfrm>
          <a:prstGeom prst="circularArrow">
            <a:avLst>
              <a:gd name="adj1" fmla="val 4687"/>
              <a:gd name="adj2" fmla="val 299029"/>
              <a:gd name="adj3" fmla="val 2501982"/>
              <a:gd name="adj4" fmla="val 15892176"/>
              <a:gd name="adj5" fmla="val 5469"/>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74781500"/>
              </p:ext>
            </p:extLst>
          </p:nvPr>
        </p:nvGraphicFramePr>
        <p:xfrm>
          <a:off x="0" y="330924"/>
          <a:ext cx="9032962" cy="5460276"/>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3657600" y="533400"/>
            <a:ext cx="5264329" cy="3662580"/>
            <a:chOff x="3840480" y="488761"/>
            <a:chExt cx="5264329" cy="3662580"/>
          </a:xfrm>
        </p:grpSpPr>
        <p:sp>
          <p:nvSpPr>
            <p:cNvPr id="5" name="TextBox 4"/>
            <p:cNvSpPr txBox="1"/>
            <p:nvPr/>
          </p:nvSpPr>
          <p:spPr>
            <a:xfrm>
              <a:off x="7363095" y="488761"/>
              <a:ext cx="1741714" cy="707886"/>
            </a:xfrm>
            <a:prstGeom prst="rect">
              <a:avLst/>
            </a:prstGeom>
            <a:noFill/>
          </p:spPr>
          <p:txBody>
            <a:bodyPr wrap="square" rtlCol="0">
              <a:spAutoFit/>
            </a:bodyPr>
            <a:lstStyle/>
            <a:p>
              <a:r>
                <a:rPr lang="en-US" sz="1400" b="1" dirty="0">
                  <a:solidFill>
                    <a:srgbClr val="2C842C"/>
                  </a:solidFill>
                </a:rPr>
                <a:t>Through 2022:</a:t>
              </a:r>
            </a:p>
            <a:p>
              <a:r>
                <a:rPr lang="en-US" sz="1400" b="1" dirty="0">
                  <a:solidFill>
                    <a:srgbClr val="2C842C"/>
                  </a:solidFill>
                </a:rPr>
                <a:t>$137 million</a:t>
              </a:r>
            </a:p>
            <a:p>
              <a:r>
                <a:rPr lang="en-US" sz="1200" dirty="0">
                  <a:solidFill>
                    <a:srgbClr val="2C842C"/>
                  </a:solidFill>
                </a:rPr>
                <a:t>in health care provided</a:t>
              </a:r>
            </a:p>
          </p:txBody>
        </p:sp>
        <p:cxnSp>
          <p:nvCxnSpPr>
            <p:cNvPr id="6" name="Straight Connector 5"/>
            <p:cNvCxnSpPr/>
            <p:nvPr/>
          </p:nvCxnSpPr>
          <p:spPr>
            <a:xfrm>
              <a:off x="3992880" y="2757797"/>
              <a:ext cx="3735977" cy="3208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34942" y="1309100"/>
              <a:ext cx="1598020" cy="769441"/>
            </a:xfrm>
            <a:prstGeom prst="rect">
              <a:avLst/>
            </a:prstGeom>
            <a:noFill/>
          </p:spPr>
          <p:txBody>
            <a:bodyPr wrap="square" rtlCol="0">
              <a:spAutoFit/>
            </a:bodyPr>
            <a:lstStyle/>
            <a:p>
              <a:r>
                <a:rPr lang="en-US" sz="1100" b="1" dirty="0">
                  <a:solidFill>
                    <a:srgbClr val="2C842C"/>
                  </a:solidFill>
                </a:rPr>
                <a:t>2020-21:</a:t>
              </a:r>
              <a:endParaRPr lang="en-US" sz="1100" dirty="0">
                <a:solidFill>
                  <a:srgbClr val="2C842C"/>
                </a:solidFill>
              </a:endParaRPr>
            </a:p>
            <a:p>
              <a:r>
                <a:rPr lang="en-US" sz="1100" dirty="0"/>
                <a:t>With pandemic, outdoor</a:t>
              </a:r>
            </a:p>
            <a:p>
              <a:r>
                <a:rPr lang="en-US" sz="1100" dirty="0"/>
                <a:t>Vaccine Clinics added,</a:t>
              </a:r>
            </a:p>
            <a:p>
              <a:r>
                <a:rPr lang="en-US" sz="1100" dirty="0"/>
                <a:t>open to everyone</a:t>
              </a:r>
            </a:p>
          </p:txBody>
        </p:sp>
        <p:sp>
          <p:nvSpPr>
            <p:cNvPr id="8" name="TextBox 7"/>
            <p:cNvSpPr txBox="1"/>
            <p:nvPr/>
          </p:nvSpPr>
          <p:spPr>
            <a:xfrm>
              <a:off x="4458788" y="3435328"/>
              <a:ext cx="1715589" cy="261610"/>
            </a:xfrm>
            <a:prstGeom prst="rect">
              <a:avLst/>
            </a:prstGeom>
            <a:noFill/>
          </p:spPr>
          <p:txBody>
            <a:bodyPr wrap="square" rtlCol="0">
              <a:spAutoFit/>
            </a:bodyPr>
            <a:lstStyle/>
            <a:p>
              <a:r>
                <a:rPr lang="en-US" sz="1100" b="1" dirty="0">
                  <a:solidFill>
                    <a:srgbClr val="2C842C"/>
                  </a:solidFill>
                </a:rPr>
                <a:t>2004: </a:t>
              </a:r>
              <a:r>
                <a:rPr lang="en-US" sz="1100" dirty="0"/>
                <a:t>Dental Clinic opens</a:t>
              </a:r>
            </a:p>
          </p:txBody>
        </p:sp>
        <p:sp>
          <p:nvSpPr>
            <p:cNvPr id="9" name="TextBox 8"/>
            <p:cNvSpPr txBox="1"/>
            <p:nvPr/>
          </p:nvSpPr>
          <p:spPr>
            <a:xfrm>
              <a:off x="4127863" y="3707019"/>
              <a:ext cx="2987039" cy="261610"/>
            </a:xfrm>
            <a:prstGeom prst="rect">
              <a:avLst/>
            </a:prstGeom>
            <a:noFill/>
          </p:spPr>
          <p:txBody>
            <a:bodyPr wrap="square" rtlCol="0">
              <a:spAutoFit/>
            </a:bodyPr>
            <a:lstStyle/>
            <a:p>
              <a:r>
                <a:rPr lang="en-US" sz="1100" b="1" dirty="0">
                  <a:solidFill>
                    <a:srgbClr val="2C842C"/>
                  </a:solidFill>
                </a:rPr>
                <a:t>2003: </a:t>
              </a:r>
              <a:r>
                <a:rPr lang="en-US" sz="1100" dirty="0"/>
                <a:t>Clinic moves into Mary A. Graham building</a:t>
              </a:r>
            </a:p>
          </p:txBody>
        </p:sp>
        <p:sp>
          <p:nvSpPr>
            <p:cNvPr id="10" name="TextBox 9"/>
            <p:cNvSpPr txBox="1"/>
            <p:nvPr/>
          </p:nvSpPr>
          <p:spPr>
            <a:xfrm>
              <a:off x="3840480" y="3889731"/>
              <a:ext cx="2682240" cy="261610"/>
            </a:xfrm>
            <a:prstGeom prst="rect">
              <a:avLst/>
            </a:prstGeom>
            <a:noFill/>
          </p:spPr>
          <p:txBody>
            <a:bodyPr wrap="square" rtlCol="0">
              <a:spAutoFit/>
            </a:bodyPr>
            <a:lstStyle/>
            <a:p>
              <a:r>
                <a:rPr lang="en-US" sz="1100" b="1" dirty="0">
                  <a:solidFill>
                    <a:srgbClr val="2C842C"/>
                  </a:solidFill>
                </a:rPr>
                <a:t>2002: </a:t>
              </a:r>
              <a:r>
                <a:rPr lang="en-US" sz="1100" dirty="0"/>
                <a:t>Outreach Clinic opens in </a:t>
              </a:r>
              <a:r>
                <a:rPr lang="en-US" sz="1100" dirty="0" err="1"/>
                <a:t>Montross</a:t>
              </a:r>
              <a:endParaRPr lang="en-US" sz="1100" dirty="0"/>
            </a:p>
          </p:txBody>
        </p:sp>
      </p:grpSp>
      <p:sp>
        <p:nvSpPr>
          <p:cNvPr id="14" name="TextBox 13"/>
          <p:cNvSpPr txBox="1"/>
          <p:nvPr/>
        </p:nvSpPr>
        <p:spPr>
          <a:xfrm>
            <a:off x="78557" y="5189121"/>
            <a:ext cx="3088064" cy="1446550"/>
          </a:xfrm>
          <a:prstGeom prst="rect">
            <a:avLst/>
          </a:prstGeom>
          <a:noFill/>
        </p:spPr>
        <p:txBody>
          <a:bodyPr wrap="square" rtlCol="0">
            <a:spAutoFit/>
          </a:bodyPr>
          <a:lstStyle/>
          <a:p>
            <a:r>
              <a:rPr lang="en-US" sz="1400" b="1" dirty="0">
                <a:latin typeface="Times New Roman" pitchFamily="18" charset="0"/>
                <a:cs typeface="Times New Roman" pitchFamily="18" charset="0"/>
              </a:rPr>
              <a:t>1992-93: </a:t>
            </a:r>
            <a:r>
              <a:rPr lang="en-US" sz="1400" dirty="0">
                <a:latin typeface="Times New Roman" pitchFamily="18" charset="0"/>
                <a:cs typeface="Times New Roman" pitchFamily="18" charset="0"/>
              </a:rPr>
              <a:t>Founding members included</a:t>
            </a:r>
          </a:p>
          <a:p>
            <a:r>
              <a:rPr lang="en-US" sz="1400" dirty="0">
                <a:latin typeface="Times New Roman" pitchFamily="18" charset="0"/>
                <a:cs typeface="Times New Roman" pitchFamily="18" charset="0"/>
              </a:rPr>
              <a:t>Richard Baylor, MD</a:t>
            </a:r>
          </a:p>
          <a:p>
            <a:r>
              <a:rPr lang="en-US" sz="1400" dirty="0">
                <a:latin typeface="Times New Roman" pitchFamily="18" charset="0"/>
                <a:cs typeface="Times New Roman" pitchFamily="18" charset="0"/>
              </a:rPr>
              <a:t>Rocky Tingle, MD</a:t>
            </a:r>
          </a:p>
          <a:p>
            <a:r>
              <a:rPr lang="en-US" sz="1400" dirty="0">
                <a:latin typeface="Times New Roman" pitchFamily="18" charset="0"/>
                <a:cs typeface="Times New Roman" pitchFamily="18" charset="0"/>
              </a:rPr>
              <a:t>Steve </a:t>
            </a:r>
            <a:r>
              <a:rPr lang="en-US" sz="1400" dirty="0" err="1">
                <a:latin typeface="Times New Roman" pitchFamily="18" charset="0"/>
                <a:cs typeface="Times New Roman" pitchFamily="18" charset="0"/>
              </a:rPr>
              <a:t>Glessner</a:t>
            </a:r>
            <a:r>
              <a:rPr lang="en-US" sz="1400" dirty="0">
                <a:latin typeface="Times New Roman" pitchFamily="18" charset="0"/>
                <a:cs typeface="Times New Roman" pitchFamily="18" charset="0"/>
              </a:rPr>
              <a:t>, MD</a:t>
            </a:r>
          </a:p>
          <a:p>
            <a:r>
              <a:rPr lang="en-US" sz="1400" dirty="0">
                <a:latin typeface="Times New Roman" pitchFamily="18" charset="0"/>
                <a:cs typeface="Times New Roman" pitchFamily="18" charset="0"/>
              </a:rPr>
              <a:t>Bill Jewell</a:t>
            </a:r>
          </a:p>
          <a:p>
            <a:endParaRPr lang="en-US" dirty="0"/>
          </a:p>
        </p:txBody>
      </p:sp>
      <p:sp>
        <p:nvSpPr>
          <p:cNvPr id="15" name="TextBox 14"/>
          <p:cNvSpPr txBox="1"/>
          <p:nvPr/>
        </p:nvSpPr>
        <p:spPr>
          <a:xfrm>
            <a:off x="3166621" y="5191652"/>
            <a:ext cx="1658984" cy="1323439"/>
          </a:xfrm>
          <a:prstGeom prst="rect">
            <a:avLst/>
          </a:prstGeom>
          <a:noFill/>
        </p:spPr>
        <p:txBody>
          <a:bodyPr wrap="square" rtlCol="0">
            <a:spAutoFit/>
          </a:bodyPr>
          <a:lstStyle/>
          <a:p>
            <a:r>
              <a:rPr lang="en-US" sz="1000" b="1" dirty="0">
                <a:latin typeface="Times New Roman" pitchFamily="18" charset="0"/>
                <a:cs typeface="Times New Roman" pitchFamily="18" charset="0"/>
              </a:rPr>
              <a:t>1993:</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First (and only) Executive </a:t>
            </a:r>
          </a:p>
          <a:p>
            <a:r>
              <a:rPr lang="en-US" sz="1000" dirty="0">
                <a:latin typeface="Times New Roman" pitchFamily="18" charset="0"/>
                <a:cs typeface="Times New Roman" pitchFamily="18" charset="0"/>
              </a:rPr>
              <a:t>Director, Jean Nelson, hired.</a:t>
            </a:r>
          </a:p>
          <a:p>
            <a:r>
              <a:rPr lang="en-US" sz="1000" dirty="0">
                <a:latin typeface="Times New Roman" pitchFamily="18" charset="0"/>
                <a:cs typeface="Times New Roman" pitchFamily="18" charset="0"/>
              </a:rPr>
              <a:t>Clinic opens October 7.</a:t>
            </a:r>
          </a:p>
          <a:p>
            <a:r>
              <a:rPr lang="en-US" sz="1000" dirty="0">
                <a:latin typeface="Times New Roman" pitchFamily="18" charset="0"/>
                <a:cs typeface="Times New Roman" pitchFamily="18" charset="0"/>
              </a:rPr>
              <a:t> </a:t>
            </a:r>
          </a:p>
          <a:p>
            <a:r>
              <a:rPr lang="en-US" sz="1000" b="1" dirty="0">
                <a:latin typeface="Times New Roman" pitchFamily="18" charset="0"/>
                <a:cs typeface="Times New Roman" pitchFamily="18" charset="0"/>
              </a:rPr>
              <a:t>1994:</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First annual budget: $75,000</a:t>
            </a:r>
          </a:p>
          <a:p>
            <a:endParaRPr lang="en-US" sz="1000" dirty="0"/>
          </a:p>
        </p:txBody>
      </p:sp>
      <p:sp>
        <p:nvSpPr>
          <p:cNvPr id="16" name="TextBox 15"/>
          <p:cNvSpPr txBox="1"/>
          <p:nvPr/>
        </p:nvSpPr>
        <p:spPr>
          <a:xfrm>
            <a:off x="5351775" y="5189121"/>
            <a:ext cx="1900287" cy="1446550"/>
          </a:xfrm>
          <a:prstGeom prst="rect">
            <a:avLst/>
          </a:prstGeom>
          <a:noFill/>
        </p:spPr>
        <p:txBody>
          <a:bodyPr wrap="square" rtlCol="0">
            <a:spAutoFit/>
          </a:bodyPr>
          <a:lstStyle/>
          <a:p>
            <a:r>
              <a:rPr lang="en-US" sz="1000" b="1" dirty="0">
                <a:latin typeface="Times New Roman" pitchFamily="18" charset="0"/>
                <a:cs typeface="Times New Roman" pitchFamily="18" charset="0"/>
              </a:rPr>
              <a:t>1995:</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Phyllis Smith gives money for first Clinic home on DMV Drive</a:t>
            </a:r>
          </a:p>
          <a:p>
            <a:r>
              <a:rPr lang="en-US" sz="1000" dirty="0">
                <a:latin typeface="Times New Roman" pitchFamily="18" charset="0"/>
                <a:cs typeface="Times New Roman" pitchFamily="18" charset="0"/>
              </a:rPr>
              <a:t> </a:t>
            </a:r>
          </a:p>
          <a:p>
            <a:r>
              <a:rPr lang="en-US" sz="1000" b="1" dirty="0">
                <a:latin typeface="Times New Roman" pitchFamily="18" charset="0"/>
                <a:cs typeface="Times New Roman" pitchFamily="18" charset="0"/>
              </a:rPr>
              <a:t>1996:</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Ribbon-cutting held for new facility</a:t>
            </a:r>
          </a:p>
          <a:p>
            <a:endParaRPr lang="en-US" dirty="0"/>
          </a:p>
        </p:txBody>
      </p:sp>
      <p:cxnSp>
        <p:nvCxnSpPr>
          <p:cNvPr id="18" name="Straight Connector 17"/>
          <p:cNvCxnSpPr/>
          <p:nvPr/>
        </p:nvCxnSpPr>
        <p:spPr>
          <a:xfrm>
            <a:off x="0" y="5153631"/>
            <a:ext cx="91078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65856" y="5248335"/>
            <a:ext cx="1323052" cy="1323439"/>
          </a:xfrm>
          <a:prstGeom prst="rect">
            <a:avLst/>
          </a:prstGeom>
          <a:noFill/>
        </p:spPr>
        <p:txBody>
          <a:bodyPr wrap="square" rtlCol="0">
            <a:spAutoFit/>
          </a:bodyPr>
          <a:lstStyle/>
          <a:p>
            <a:r>
              <a:rPr lang="en-US" sz="1000" b="1" dirty="0">
                <a:latin typeface="Times New Roman" pitchFamily="18" charset="0"/>
                <a:cs typeface="Times New Roman" pitchFamily="18" charset="0"/>
              </a:rPr>
              <a:t>1997:</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Clinic expands to 5 days and 2 nights a week, including Women’s and Pediatric Clinics.</a:t>
            </a:r>
          </a:p>
          <a:p>
            <a:r>
              <a:rPr lang="en-US" sz="1000" dirty="0">
                <a:latin typeface="Times New Roman" pitchFamily="18" charset="0"/>
                <a:cs typeface="Times New Roman" pitchFamily="18" charset="0"/>
              </a:rPr>
              <a:t> </a:t>
            </a:r>
          </a:p>
          <a:p>
            <a:endParaRPr lang="en-US" sz="1000" dirty="0"/>
          </a:p>
        </p:txBody>
      </p:sp>
    </p:spTree>
    <p:extLst>
      <p:ext uri="{BB962C8B-B14F-4D97-AF65-F5344CB8AC3E}">
        <p14:creationId xmlns:p14="http://schemas.microsoft.com/office/powerpoint/2010/main" val="290692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53" y="114357"/>
            <a:ext cx="2286000" cy="3170099"/>
          </a:xfrm>
          <a:prstGeom prst="rect">
            <a:avLst/>
          </a:prstGeom>
        </p:spPr>
        <p:txBody>
          <a:bodyPr wrap="square">
            <a:spAutoFit/>
          </a:bodyPr>
          <a:lstStyle/>
          <a:p>
            <a:r>
              <a:rPr lang="en-US" sz="1000" b="1" dirty="0">
                <a:latin typeface="Times New Roman" pitchFamily="18" charset="0"/>
                <a:cs typeface="Times New Roman" pitchFamily="18" charset="0"/>
              </a:rPr>
              <a:t>1998:</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General Colin Powell speaks at groundbreaking for Virginia Quality Life Campus, which includes the NNMFHC</a:t>
            </a:r>
          </a:p>
          <a:p>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2001:</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Final plans are unveiled for new facility, and VCU School of Dentistry partnership is established</a:t>
            </a:r>
          </a:p>
          <a:p>
            <a:r>
              <a:rPr lang="en-US" sz="1000" dirty="0">
                <a:latin typeface="Times New Roman" pitchFamily="18" charset="0"/>
                <a:cs typeface="Times New Roman" pitchFamily="18" charset="0"/>
              </a:rPr>
              <a:t> </a:t>
            </a:r>
          </a:p>
          <a:p>
            <a:r>
              <a:rPr lang="en-US" sz="1000" b="1" dirty="0">
                <a:latin typeface="Times New Roman" pitchFamily="18" charset="0"/>
                <a:cs typeface="Times New Roman" pitchFamily="18" charset="0"/>
              </a:rPr>
              <a:t>2002:</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Outreach Clinic in </a:t>
            </a:r>
            <a:r>
              <a:rPr lang="en-US" sz="1000" dirty="0" err="1">
                <a:latin typeface="Times New Roman" pitchFamily="18" charset="0"/>
                <a:cs typeface="Times New Roman" pitchFamily="18" charset="0"/>
              </a:rPr>
              <a:t>Montross</a:t>
            </a:r>
            <a:r>
              <a:rPr lang="en-US" sz="1000" dirty="0">
                <a:latin typeface="Times New Roman" pitchFamily="18" charset="0"/>
                <a:cs typeface="Times New Roman" pitchFamily="18" charset="0"/>
              </a:rPr>
              <a:t> opens at the Andrew Chapel United Methodist Church</a:t>
            </a:r>
          </a:p>
          <a:p>
            <a:r>
              <a:rPr lang="en-US" sz="1000" dirty="0">
                <a:latin typeface="Times New Roman" pitchFamily="18" charset="0"/>
                <a:cs typeface="Times New Roman" pitchFamily="18" charset="0"/>
              </a:rPr>
              <a:t> </a:t>
            </a:r>
          </a:p>
          <a:p>
            <a:r>
              <a:rPr lang="en-US" sz="1000" b="1" dirty="0">
                <a:latin typeface="Times New Roman" pitchFamily="18" charset="0"/>
                <a:cs typeface="Times New Roman" pitchFamily="18" charset="0"/>
              </a:rPr>
              <a:t>2003:</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The new facility opens</a:t>
            </a:r>
            <a:endParaRPr lang="en-US" sz="1000" b="1" dirty="0">
              <a:latin typeface="Times New Roman" pitchFamily="18" charset="0"/>
              <a:cs typeface="Times New Roman" pitchFamily="18" charset="0"/>
            </a:endParaRPr>
          </a:p>
          <a:p>
            <a:endParaRPr lang="en-US" sz="1000" b="1" dirty="0">
              <a:latin typeface="Times New Roman" pitchFamily="18" charset="0"/>
              <a:cs typeface="Times New Roman" pitchFamily="18" charset="0"/>
            </a:endParaRPr>
          </a:p>
          <a:p>
            <a:r>
              <a:rPr lang="en-US" sz="1000" b="1" dirty="0">
                <a:latin typeface="Times New Roman" pitchFamily="18" charset="0"/>
                <a:cs typeface="Times New Roman" pitchFamily="18" charset="0"/>
              </a:rPr>
              <a:t>2004:</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 Dental Clinic opens</a:t>
            </a:r>
            <a:endParaRPr lang="en-US" sz="1000" dirty="0"/>
          </a:p>
        </p:txBody>
      </p:sp>
      <p:sp>
        <p:nvSpPr>
          <p:cNvPr id="3" name="TextBox 2"/>
          <p:cNvSpPr txBox="1"/>
          <p:nvPr/>
        </p:nvSpPr>
        <p:spPr>
          <a:xfrm>
            <a:off x="121763" y="3276600"/>
            <a:ext cx="1905000" cy="3477875"/>
          </a:xfrm>
          <a:prstGeom prst="rect">
            <a:avLst/>
          </a:prstGeom>
          <a:noFill/>
        </p:spPr>
        <p:txBody>
          <a:bodyPr wrap="square" rtlCol="0">
            <a:spAutoFit/>
          </a:bodyPr>
          <a:lstStyle/>
          <a:p>
            <a:r>
              <a:rPr lang="en-US" sz="1000" b="1" dirty="0">
                <a:latin typeface="Times New Roman" pitchFamily="18" charset="0"/>
                <a:cs typeface="Times New Roman" pitchFamily="18" charset="0"/>
              </a:rPr>
              <a:t>2005:</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Pharmacy Tech class is developed</a:t>
            </a:r>
          </a:p>
          <a:p>
            <a:r>
              <a:rPr lang="en-US" sz="1000" b="1"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r>
              <a:rPr lang="en-US" sz="1000" b="1" dirty="0">
                <a:latin typeface="Times New Roman" pitchFamily="18" charset="0"/>
                <a:cs typeface="Times New Roman" pitchFamily="18" charset="0"/>
              </a:rPr>
              <a:t>2006:</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Foundation Board is formed</a:t>
            </a:r>
          </a:p>
          <a:p>
            <a:r>
              <a:rPr lang="en-US" sz="1000" b="1"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r>
              <a:rPr lang="en-US" sz="1000" b="1" dirty="0">
                <a:latin typeface="Times New Roman" pitchFamily="18" charset="0"/>
                <a:cs typeface="Times New Roman" pitchFamily="18" charset="0"/>
              </a:rPr>
              <a:t>2007:</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Clinic Pharmacy staff receive the Virginia Health Care Foundation’s “Unsung Hero Teamwork Award”</a:t>
            </a:r>
          </a:p>
          <a:p>
            <a:r>
              <a:rPr lang="en-US" sz="1000" b="1"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r>
              <a:rPr lang="en-US" sz="1000" b="1" dirty="0">
                <a:latin typeface="Times New Roman" pitchFamily="18" charset="0"/>
                <a:cs typeface="Times New Roman" pitchFamily="18" charset="0"/>
              </a:rPr>
              <a:t>2008:</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A special on the Clinic airs on local PBS station; Dr. Richard Baylor receives Medical Society of Virginia Foundation’s “Salute to Service” award</a:t>
            </a:r>
          </a:p>
          <a:p>
            <a:r>
              <a:rPr lang="en-US" sz="1000" b="1"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 </a:t>
            </a:r>
          </a:p>
        </p:txBody>
      </p:sp>
      <p:sp>
        <p:nvSpPr>
          <p:cNvPr id="4" name="TextBox 3"/>
          <p:cNvSpPr txBox="1"/>
          <p:nvPr/>
        </p:nvSpPr>
        <p:spPr>
          <a:xfrm>
            <a:off x="6079698" y="0"/>
            <a:ext cx="3064302" cy="4832092"/>
          </a:xfrm>
          <a:prstGeom prst="rect">
            <a:avLst/>
          </a:prstGeom>
          <a:noFill/>
        </p:spPr>
        <p:txBody>
          <a:bodyPr wrap="square" rtlCol="0">
            <a:spAutoFit/>
          </a:bodyPr>
          <a:lstStyle/>
          <a:p>
            <a:r>
              <a:rPr lang="en-US" sz="1000" dirty="0">
                <a:latin typeface="Times New Roman" pitchFamily="18" charset="0"/>
                <a:cs typeface="Times New Roman" pitchFamily="18" charset="0"/>
              </a:rPr>
              <a:t> </a:t>
            </a:r>
          </a:p>
          <a:p>
            <a:r>
              <a:rPr lang="en-US" sz="1000" b="1" dirty="0">
                <a:latin typeface="Times New Roman" pitchFamily="18" charset="0"/>
                <a:cs typeface="Times New Roman" pitchFamily="18" charset="0"/>
              </a:rPr>
              <a:t>2011:</a:t>
            </a:r>
            <a:br>
              <a:rPr lang="en-US" sz="1000" dirty="0">
                <a:latin typeface="Times New Roman" pitchFamily="18" charset="0"/>
                <a:cs typeface="Times New Roman" pitchFamily="18" charset="0"/>
              </a:rPr>
            </a:br>
            <a:r>
              <a:rPr lang="en-US" sz="1000" dirty="0">
                <a:latin typeface="Times New Roman" pitchFamily="18" charset="0"/>
                <a:cs typeface="Times New Roman" pitchFamily="18" charset="0"/>
              </a:rPr>
              <a:t>The Diabetic Clinic is organized, and held weekly</a:t>
            </a:r>
          </a:p>
          <a:p>
            <a:r>
              <a:rPr lang="en-US" sz="600" dirty="0">
                <a:latin typeface="Times New Roman" pitchFamily="18" charset="0"/>
                <a:cs typeface="Times New Roman" pitchFamily="18" charset="0"/>
              </a:rPr>
              <a:t> </a:t>
            </a:r>
          </a:p>
          <a:p>
            <a:r>
              <a:rPr lang="en-US" sz="1000" b="1" dirty="0">
                <a:latin typeface="Times New Roman" pitchFamily="18" charset="0"/>
                <a:cs typeface="Times New Roman" pitchFamily="18" charset="0"/>
              </a:rPr>
              <a:t>2012:</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10th anniversary of Outreach Clinic in </a:t>
            </a:r>
            <a:r>
              <a:rPr lang="en-US" sz="1000" dirty="0" err="1">
                <a:latin typeface="Times New Roman" pitchFamily="18" charset="0"/>
                <a:cs typeface="Times New Roman" pitchFamily="18" charset="0"/>
              </a:rPr>
              <a:t>Montross</a:t>
            </a:r>
            <a:endParaRPr lang="en-US" sz="1000" dirty="0">
              <a:latin typeface="Times New Roman" pitchFamily="18" charset="0"/>
              <a:cs typeface="Times New Roman" pitchFamily="18" charset="0"/>
            </a:endParaRPr>
          </a:p>
          <a:p>
            <a:r>
              <a:rPr lang="en-US" sz="800" dirty="0">
                <a:latin typeface="Times New Roman" pitchFamily="18" charset="0"/>
                <a:cs typeface="Times New Roman" pitchFamily="18" charset="0"/>
              </a:rPr>
              <a:t> </a:t>
            </a:r>
          </a:p>
          <a:p>
            <a:r>
              <a:rPr lang="en-US" sz="1000" b="1" dirty="0">
                <a:latin typeface="Times New Roman" pitchFamily="18" charset="0"/>
                <a:cs typeface="Times New Roman" pitchFamily="18" charset="0"/>
              </a:rPr>
              <a:t>2013:</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20th anniversary observed</a:t>
            </a: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r>
              <a:rPr lang="en-US" sz="1000" b="1" dirty="0">
                <a:latin typeface="Times New Roman" pitchFamily="18" charset="0"/>
                <a:cs typeface="Times New Roman" pitchFamily="18" charset="0"/>
              </a:rPr>
              <a:t>2017:</a:t>
            </a:r>
          </a:p>
          <a:p>
            <a:r>
              <a:rPr lang="en-US" sz="1000" dirty="0">
                <a:latin typeface="Times New Roman" pitchFamily="18" charset="0"/>
                <a:cs typeface="Times New Roman" pitchFamily="18" charset="0"/>
              </a:rPr>
              <a:t>$101 million in care provided</a:t>
            </a:r>
          </a:p>
          <a:p>
            <a:r>
              <a:rPr lang="en-US" sz="1000" dirty="0">
                <a:latin typeface="Times New Roman" pitchFamily="18" charset="0"/>
                <a:cs typeface="Times New Roman" pitchFamily="18" charset="0"/>
              </a:rPr>
              <a:t>14,500 individuals served</a:t>
            </a:r>
          </a:p>
          <a:p>
            <a:r>
              <a:rPr lang="en-US" sz="8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r>
              <a:rPr lang="en-US" sz="1000" b="1" dirty="0">
                <a:latin typeface="Times New Roman" pitchFamily="18" charset="0"/>
                <a:cs typeface="Times New Roman" pitchFamily="18" charset="0"/>
              </a:rPr>
              <a:t>2018-19: </a:t>
            </a:r>
            <a:r>
              <a:rPr lang="en-US" sz="1000" dirty="0">
                <a:latin typeface="Times New Roman" pitchFamily="18" charset="0"/>
                <a:cs typeface="Times New Roman" pitchFamily="18" charset="0"/>
              </a:rPr>
              <a:t>25</a:t>
            </a:r>
            <a:r>
              <a:rPr lang="en-US" sz="1000" baseline="30000" dirty="0">
                <a:latin typeface="Times New Roman" pitchFamily="18" charset="0"/>
                <a:cs typeface="Times New Roman" pitchFamily="18" charset="0"/>
              </a:rPr>
              <a:t>th</a:t>
            </a:r>
            <a:r>
              <a:rPr lang="en-US" sz="1000" dirty="0">
                <a:latin typeface="Times New Roman" pitchFamily="18" charset="0"/>
                <a:cs typeface="Times New Roman" pitchFamily="18" charset="0"/>
              </a:rPr>
              <a:t> Anniversary celebrated.</a:t>
            </a:r>
          </a:p>
          <a:p>
            <a:pPr marL="112713"/>
            <a:r>
              <a:rPr lang="en-US" sz="1000" dirty="0">
                <a:latin typeface="Times New Roman" pitchFamily="18" charset="0"/>
                <a:cs typeface="Times New Roman" pitchFamily="18" charset="0"/>
              </a:rPr>
              <a:t>Capital campaigns begin for electronic medical records and for building  renovations. Campaigns completed in 2019-20.</a:t>
            </a:r>
          </a:p>
          <a:p>
            <a:pPr marL="112713"/>
            <a:endParaRPr lang="en-US" sz="600" dirty="0">
              <a:latin typeface="Times New Roman" pitchFamily="18" charset="0"/>
              <a:cs typeface="Times New Roman" pitchFamily="18" charset="0"/>
            </a:endParaRPr>
          </a:p>
          <a:p>
            <a:pPr marL="112713"/>
            <a:r>
              <a:rPr lang="en-US" sz="1000" b="1" dirty="0">
                <a:latin typeface="Times New Roman" panose="02020603050405020304" pitchFamily="18" charset="0"/>
                <a:cs typeface="Times New Roman" panose="02020603050405020304" pitchFamily="18" charset="0"/>
              </a:rPr>
              <a:t>2021-22: </a:t>
            </a:r>
            <a:r>
              <a:rPr lang="en-US" sz="1000" dirty="0">
                <a:latin typeface="Times New Roman" panose="02020603050405020304" pitchFamily="18" charset="0"/>
                <a:cs typeface="Times New Roman" panose="02020603050405020304" pitchFamily="18" charset="0"/>
              </a:rPr>
              <a:t>17,500 individuals served; </a:t>
            </a:r>
            <a:r>
              <a:rPr lang="en-US" sz="1000" dirty="0" err="1">
                <a:latin typeface="Times New Roman" panose="02020603050405020304" pitchFamily="18" charset="0"/>
                <a:cs typeface="Times New Roman" panose="02020603050405020304" pitchFamily="18" charset="0"/>
              </a:rPr>
              <a:t>Covid</a:t>
            </a:r>
            <a:r>
              <a:rPr lang="en-US" sz="1000" dirty="0">
                <a:latin typeface="Times New Roman" panose="02020603050405020304" pitchFamily="18" charset="0"/>
                <a:cs typeface="Times New Roman" panose="02020603050405020304" pitchFamily="18" charset="0"/>
              </a:rPr>
              <a:t> Vaccine Clinics added; air filtration units installed</a:t>
            </a:r>
          </a:p>
          <a:p>
            <a:endParaRPr lang="en-US" sz="1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5" t="2121" r="4433" b="8671"/>
          <a:stretch/>
        </p:blipFill>
        <p:spPr>
          <a:xfrm>
            <a:off x="2438400" y="152399"/>
            <a:ext cx="3352800" cy="1600201"/>
          </a:xfrm>
          <a:prstGeom prst="rect">
            <a:avLst/>
          </a:prstGeom>
          <a:ln w="1270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945" y="2275256"/>
            <a:ext cx="3324367" cy="1397690"/>
          </a:xfrm>
          <a:prstGeom prst="rect">
            <a:avLst/>
          </a:prstGeom>
          <a:ln w="12700">
            <a:solidFill>
              <a:schemeClr val="tx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659" t="7543" r="2084" b="13568"/>
          <a:stretch/>
        </p:blipFill>
        <p:spPr>
          <a:xfrm>
            <a:off x="2189292" y="4555222"/>
            <a:ext cx="943030" cy="929932"/>
          </a:xfrm>
          <a:prstGeom prst="rect">
            <a:avLst/>
          </a:prstGeom>
          <a:ln w="12700">
            <a:solidFill>
              <a:schemeClr val="tx1"/>
            </a:solidFill>
          </a:ln>
        </p:spPr>
      </p:pic>
      <p:sp>
        <p:nvSpPr>
          <p:cNvPr id="9" name="TextBox 8"/>
          <p:cNvSpPr txBox="1"/>
          <p:nvPr/>
        </p:nvSpPr>
        <p:spPr>
          <a:xfrm>
            <a:off x="2047973" y="5579271"/>
            <a:ext cx="3222970" cy="707886"/>
          </a:xfrm>
          <a:prstGeom prst="rect">
            <a:avLst/>
          </a:prstGeom>
          <a:noFill/>
        </p:spPr>
        <p:txBody>
          <a:bodyPr wrap="square" rtlCol="0">
            <a:spAutoFit/>
          </a:bodyPr>
          <a:lstStyle/>
          <a:p>
            <a:r>
              <a:rPr lang="en-US" sz="1000" b="1" dirty="0">
                <a:latin typeface="Times New Roman" pitchFamily="18" charset="0"/>
                <a:cs typeface="Times New Roman" pitchFamily="18" charset="0"/>
              </a:rPr>
              <a:t>2010:</a:t>
            </a:r>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Clinic is fully accredited by the Virginia Association of Free Health Clinics; Mental health counseling is added through a partnership with the Community Service Board</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3054" b="12766"/>
          <a:stretch/>
        </p:blipFill>
        <p:spPr>
          <a:xfrm>
            <a:off x="6165149" y="1524000"/>
            <a:ext cx="2770032" cy="1371600"/>
          </a:xfrm>
          <a:prstGeom prst="rect">
            <a:avLst/>
          </a:prstGeom>
          <a:ln w="12700">
            <a:solidFill>
              <a:schemeClr val="tx1"/>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932" y="1905000"/>
            <a:ext cx="807355" cy="1320826"/>
          </a:xfrm>
          <a:prstGeom prst="rect">
            <a:avLst/>
          </a:prstGeom>
          <a:ln w="12700">
            <a:solidFill>
              <a:schemeClr val="tx1"/>
            </a:solidFill>
          </a:ln>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10393" t="2984" r="30975" b="20747"/>
          <a:stretch/>
        </p:blipFill>
        <p:spPr>
          <a:xfrm>
            <a:off x="8003903" y="4631743"/>
            <a:ext cx="995113" cy="1235657"/>
          </a:xfrm>
          <a:prstGeom prst="rect">
            <a:avLst/>
          </a:prstGeom>
          <a:ln w="12700">
            <a:solidFill>
              <a:schemeClr val="tx1"/>
            </a:solidFill>
          </a:ln>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t="8081"/>
          <a:stretch/>
        </p:blipFill>
        <p:spPr>
          <a:xfrm>
            <a:off x="5286624" y="4631743"/>
            <a:ext cx="2599230" cy="1592784"/>
          </a:xfrm>
          <a:prstGeom prst="rect">
            <a:avLst/>
          </a:prstGeom>
          <a:ln w="12700">
            <a:solidFill>
              <a:schemeClr val="tx1"/>
            </a:solidFill>
          </a:ln>
        </p:spPr>
      </p:pic>
      <p:sp>
        <p:nvSpPr>
          <p:cNvPr id="14" name="TextBox 13"/>
          <p:cNvSpPr txBox="1"/>
          <p:nvPr/>
        </p:nvSpPr>
        <p:spPr>
          <a:xfrm>
            <a:off x="2155522" y="3800278"/>
            <a:ext cx="2830651" cy="707886"/>
          </a:xfrm>
          <a:prstGeom prst="rect">
            <a:avLst/>
          </a:prstGeom>
          <a:noFill/>
        </p:spPr>
        <p:txBody>
          <a:bodyPr wrap="square" rtlCol="0">
            <a:spAutoFit/>
          </a:bodyPr>
          <a:lstStyle/>
          <a:p>
            <a:r>
              <a:rPr lang="en-US" sz="1000" b="1" dirty="0">
                <a:latin typeface="Times New Roman" pitchFamily="18" charset="0"/>
                <a:cs typeface="Times New Roman" pitchFamily="18" charset="0"/>
              </a:rPr>
              <a:t>2009:</a:t>
            </a:r>
            <a:endParaRPr lang="en-US" sz="1000" dirty="0">
              <a:latin typeface="Times New Roman" pitchFamily="18" charset="0"/>
              <a:cs typeface="Times New Roman" pitchFamily="18" charset="0"/>
            </a:endParaRPr>
          </a:p>
          <a:p>
            <a:pPr marL="112713" indent="-112713"/>
            <a:r>
              <a:rPr lang="en-US" sz="1000" dirty="0">
                <a:latin typeface="Times New Roman" pitchFamily="18" charset="0"/>
                <a:cs typeface="Times New Roman" pitchFamily="18" charset="0"/>
              </a:rPr>
              <a:t>Dr. Baylor wins national award from AMA for his volunteerism; Outreach Office opens in Hartfield </a:t>
            </a:r>
          </a:p>
          <a:p>
            <a:endParaRPr lang="en-US" sz="1000" dirty="0"/>
          </a:p>
        </p:txBody>
      </p:sp>
      <p:sp>
        <p:nvSpPr>
          <p:cNvPr id="15" name="TextBox 14"/>
          <p:cNvSpPr txBox="1"/>
          <p:nvPr/>
        </p:nvSpPr>
        <p:spPr>
          <a:xfrm>
            <a:off x="5167932" y="3200400"/>
            <a:ext cx="1055827" cy="707886"/>
          </a:xfrm>
          <a:prstGeom prst="rect">
            <a:avLst/>
          </a:prstGeom>
          <a:noFill/>
        </p:spPr>
        <p:txBody>
          <a:bodyPr wrap="square" rtlCol="0">
            <a:spAutoFit/>
          </a:bodyPr>
          <a:lstStyle/>
          <a:p>
            <a:r>
              <a:rPr lang="en-US" sz="1000" dirty="0"/>
              <a:t>Phyllis Smith was the first major Clinic donor</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29958" y="4430302"/>
            <a:ext cx="1560626" cy="1170470"/>
          </a:xfrm>
          <a:prstGeom prst="rect">
            <a:avLst/>
          </a:prstGeom>
          <a:ln w="12700">
            <a:solidFill>
              <a:schemeClr val="tx1"/>
            </a:solidFill>
          </a:ln>
        </p:spPr>
      </p:pic>
      <p:sp>
        <p:nvSpPr>
          <p:cNvPr id="17" name="TextBox 16"/>
          <p:cNvSpPr txBox="1"/>
          <p:nvPr/>
        </p:nvSpPr>
        <p:spPr>
          <a:xfrm>
            <a:off x="2586086" y="1742605"/>
            <a:ext cx="2133600" cy="553998"/>
          </a:xfrm>
          <a:prstGeom prst="rect">
            <a:avLst/>
          </a:prstGeom>
          <a:noFill/>
        </p:spPr>
        <p:txBody>
          <a:bodyPr wrap="square" rtlCol="0">
            <a:spAutoFit/>
          </a:bodyPr>
          <a:lstStyle/>
          <a:p>
            <a:pPr algn="ctr"/>
            <a:r>
              <a:rPr lang="en-US" sz="1000" dirty="0"/>
              <a:t>Groundbreaking</a:t>
            </a:r>
          </a:p>
          <a:p>
            <a:pPr algn="ctr"/>
            <a:r>
              <a:rPr lang="en-US" sz="1000" dirty="0"/>
              <a:t>and</a:t>
            </a:r>
          </a:p>
          <a:p>
            <a:pPr algn="ctr"/>
            <a:r>
              <a:rPr lang="en-US" sz="1000" dirty="0"/>
              <a:t>new facility</a:t>
            </a:r>
          </a:p>
        </p:txBody>
      </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44768" y="3857022"/>
            <a:ext cx="680745" cy="605724"/>
          </a:xfrm>
          <a:prstGeom prst="rect">
            <a:avLst/>
          </a:prstGeom>
        </p:spPr>
      </p:pic>
      <p:sp>
        <p:nvSpPr>
          <p:cNvPr id="7" name="TextBox 6"/>
          <p:cNvSpPr txBox="1"/>
          <p:nvPr/>
        </p:nvSpPr>
        <p:spPr>
          <a:xfrm>
            <a:off x="7960936" y="5846802"/>
            <a:ext cx="1182319" cy="553998"/>
          </a:xfrm>
          <a:prstGeom prst="rect">
            <a:avLst/>
          </a:prstGeom>
          <a:noFill/>
        </p:spPr>
        <p:txBody>
          <a:bodyPr wrap="square" rtlCol="0">
            <a:spAutoFit/>
          </a:bodyPr>
          <a:lstStyle/>
          <a:p>
            <a:r>
              <a:rPr lang="en-US" sz="1000" dirty="0"/>
              <a:t>Jean Nelson has been CEO since the Clinic’s founding</a:t>
            </a:r>
          </a:p>
        </p:txBody>
      </p:sp>
      <p:cxnSp>
        <p:nvCxnSpPr>
          <p:cNvPr id="28" name="Straight Arrow Connector 27"/>
          <p:cNvCxnSpPr/>
          <p:nvPr/>
        </p:nvCxnSpPr>
        <p:spPr>
          <a:xfrm>
            <a:off x="3276600" y="4305861"/>
            <a:ext cx="182749" cy="244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5358" y="4195602"/>
            <a:ext cx="0" cy="26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182821" y="3765542"/>
            <a:ext cx="1287" cy="814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550165" y="1277680"/>
            <a:ext cx="0" cy="223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71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 y="1148833"/>
            <a:ext cx="861060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Patient population</a:t>
            </a:r>
          </a:p>
        </p:txBody>
      </p:sp>
      <p:sp>
        <p:nvSpPr>
          <p:cNvPr id="5" name="TextBox 4"/>
          <p:cNvSpPr txBox="1"/>
          <p:nvPr/>
        </p:nvSpPr>
        <p:spPr>
          <a:xfrm>
            <a:off x="0" y="304800"/>
            <a:ext cx="9144000" cy="923330"/>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
        <p:nvSpPr>
          <p:cNvPr id="3" name="TextBox 2">
            <a:extLst>
              <a:ext uri="{FF2B5EF4-FFF2-40B4-BE49-F238E27FC236}">
                <a16:creationId xmlns:a16="http://schemas.microsoft.com/office/drawing/2014/main" id="{1E712E96-1686-DB55-9795-0F3D6A4BB24E}"/>
              </a:ext>
            </a:extLst>
          </p:cNvPr>
          <p:cNvSpPr txBox="1"/>
          <p:nvPr/>
        </p:nvSpPr>
        <p:spPr>
          <a:xfrm>
            <a:off x="1447800" y="2072163"/>
            <a:ext cx="6553200" cy="3416320"/>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rPr>
              <a:t>By race / ethnicity</a:t>
            </a:r>
          </a:p>
          <a:p>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Black				  776				41.2%</a:t>
            </a:r>
          </a:p>
          <a:p>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Hispanic			     62				  3.3%</a:t>
            </a:r>
          </a:p>
          <a:p>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White				1,002				53.2%</a:t>
            </a:r>
          </a:p>
          <a:p>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Other				      43			  	   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066800"/>
            <a:ext cx="861060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Patient population</a:t>
            </a:r>
          </a:p>
        </p:txBody>
      </p:sp>
      <p:graphicFrame>
        <p:nvGraphicFramePr>
          <p:cNvPr id="6" name="Chart 5"/>
          <p:cNvGraphicFramePr/>
          <p:nvPr>
            <p:extLst>
              <p:ext uri="{D42A27DB-BD31-4B8C-83A1-F6EECF244321}">
                <p14:modId xmlns:p14="http://schemas.microsoft.com/office/powerpoint/2010/main" val="915869593"/>
              </p:ext>
            </p:extLst>
          </p:nvPr>
        </p:nvGraphicFramePr>
        <p:xfrm>
          <a:off x="1600200" y="20574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304800"/>
            <a:ext cx="9144000" cy="923330"/>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0" y="863769"/>
            <a:ext cx="9144000" cy="710863"/>
          </a:xfrm>
        </p:spPr>
        <p:txBody>
          <a:bodyPr>
            <a:normAutofit fontScale="90000"/>
          </a:bodyPr>
          <a:lstStyle/>
          <a:p>
            <a:pPr algn="ctr" eaLnBrk="1" hangingPunct="1"/>
            <a:br>
              <a:rPr lang="en-US" sz="1100" dirty="0">
                <a:latin typeface="Californian FB" pitchFamily="18" charset="0"/>
              </a:rPr>
            </a:br>
            <a:br>
              <a:rPr lang="en-US" sz="1100" dirty="0">
                <a:latin typeface="Californian FB" pitchFamily="18" charset="0"/>
              </a:rPr>
            </a:br>
            <a:br>
              <a:rPr lang="en-US" sz="1100" dirty="0">
                <a:latin typeface="Californian FB" pitchFamily="18" charset="0"/>
              </a:rPr>
            </a:br>
            <a:r>
              <a:rPr lang="en-US" sz="3200" b="1" dirty="0">
                <a:solidFill>
                  <a:schemeClr val="accent2">
                    <a:lumMod val="75000"/>
                  </a:schemeClr>
                </a:solidFill>
                <a:latin typeface="Cambria" panose="02040503050406030204" pitchFamily="18" charset="0"/>
                <a:ea typeface="Cambria" panose="02040503050406030204" pitchFamily="18" charset="0"/>
              </a:rPr>
              <a:t>Eligibility requirements by department</a:t>
            </a:r>
          </a:p>
        </p:txBody>
      </p:sp>
      <p:sp>
        <p:nvSpPr>
          <p:cNvPr id="10243" name="Rectangle 1027"/>
          <p:cNvSpPr>
            <a:spLocks noGrp="1" noChangeArrowheads="1"/>
          </p:cNvSpPr>
          <p:nvPr>
            <p:ph idx="1"/>
          </p:nvPr>
        </p:nvSpPr>
        <p:spPr>
          <a:xfrm>
            <a:off x="304800" y="2057400"/>
            <a:ext cx="8534400" cy="4191000"/>
          </a:xfrm>
        </p:spPr>
        <p:txBody>
          <a:bodyPr>
            <a:noAutofit/>
          </a:bodyPr>
          <a:lstStyle/>
          <a:p>
            <a:pPr eaLnBrk="1" hangingPunct="1">
              <a:buClr>
                <a:schemeClr val="accent2">
                  <a:lumMod val="75000"/>
                </a:schemeClr>
              </a:buClr>
              <a:buFont typeface="Wingdings" pitchFamily="2" charset="2"/>
              <a:buChar char="§"/>
            </a:pPr>
            <a:r>
              <a:rPr lang="en-US" sz="1600" b="1" dirty="0">
                <a:latin typeface="Cambria" panose="02040503050406030204" pitchFamily="18" charset="0"/>
                <a:ea typeface="Cambria" panose="02040503050406030204" pitchFamily="18" charset="0"/>
              </a:rPr>
              <a:t>Medical Clinic</a:t>
            </a:r>
            <a:endParaRPr lang="en-US" sz="1600" dirty="0">
              <a:latin typeface="Cambria" panose="02040503050406030204" pitchFamily="18" charset="0"/>
              <a:ea typeface="Cambria" panose="02040503050406030204" pitchFamily="18" charset="0"/>
            </a:endParaRP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Uninsured and underinsured residents of Lancaster, Middlesex, Northumberland, Richmond and Westmoreland counties.</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Qualified patients have incomes of 250% or less of the federal poverty level.</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Patients may have Medicaid or Medicare but not private health insurance.</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Financial documentation is needed to determine eligibility.</a:t>
            </a:r>
            <a:endParaRPr lang="en-US" sz="1100" dirty="0">
              <a:solidFill>
                <a:schemeClr val="accent2">
                  <a:lumMod val="75000"/>
                </a:schemeClr>
              </a:solidFill>
              <a:latin typeface="Cambria" panose="02040503050406030204" pitchFamily="18" charset="0"/>
              <a:ea typeface="Cambria" panose="02040503050406030204" pitchFamily="18" charset="0"/>
            </a:endParaRPr>
          </a:p>
          <a:p>
            <a:pPr eaLnBrk="1" hangingPunct="1">
              <a:spcBef>
                <a:spcPct val="10000"/>
              </a:spcBef>
              <a:buClr>
                <a:schemeClr val="accent2">
                  <a:lumMod val="75000"/>
                </a:schemeClr>
              </a:buClr>
              <a:buFont typeface="Wingdings" pitchFamily="2" charset="2"/>
              <a:buChar char="§"/>
            </a:pPr>
            <a:r>
              <a:rPr lang="en-US" sz="1600" b="1" dirty="0">
                <a:latin typeface="Cambria" panose="02040503050406030204" pitchFamily="18" charset="0"/>
                <a:ea typeface="Cambria" panose="02040503050406030204" pitchFamily="18" charset="0"/>
              </a:rPr>
              <a:t>Pharmacy</a:t>
            </a:r>
            <a:r>
              <a:rPr lang="en-US" sz="2400" b="1" dirty="0">
                <a:latin typeface="Cambria" panose="02040503050406030204" pitchFamily="18" charset="0"/>
                <a:ea typeface="Cambria" panose="02040503050406030204" pitchFamily="18" charset="0"/>
              </a:rPr>
              <a:t> </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Eligibility screening is required for all pharmacy medication programs on a yearly basis.</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The Pharmacy serves the Clinic’s medical and dental uninsured and under-insured patients.</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A $3 donation  per prescription is requested at the time of pick up.</a:t>
            </a:r>
          </a:p>
          <a:p>
            <a:pPr eaLnBrk="1" hangingPunct="1">
              <a:spcBef>
                <a:spcPct val="30000"/>
              </a:spcBef>
              <a:buClr>
                <a:schemeClr val="accent2">
                  <a:lumMod val="75000"/>
                </a:schemeClr>
              </a:buClr>
              <a:buFont typeface="Wingdings" pitchFamily="2" charset="2"/>
              <a:buChar char="§"/>
            </a:pPr>
            <a:r>
              <a:rPr lang="en-US" sz="1600" b="1" dirty="0">
                <a:latin typeface="Cambria" panose="02040503050406030204" pitchFamily="18" charset="0"/>
                <a:ea typeface="Cambria" panose="02040503050406030204" pitchFamily="18" charset="0"/>
              </a:rPr>
              <a:t>Dental Clinic</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All Medical Clinic patients whose financial documentation is up to date are eligible.</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Qualified patients have Incomes of 300% or less of the federal poverty level.</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Medicaid and low-income Medicare patients with proper documentation are eligible.</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Patients may come from adjacent counties as well as the primary service area.</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A sliding fee scale of $30, $45, or $60 based on income is charged and must be made in advance of appointment.</a:t>
            </a:r>
          </a:p>
          <a:p>
            <a:pPr lvl="1">
              <a:buClr>
                <a:schemeClr val="accent2">
                  <a:lumMod val="75000"/>
                </a:schemeClr>
              </a:buClr>
              <a:buFont typeface="Wingdings" pitchFamily="2" charset="2"/>
              <a:buChar char="§"/>
            </a:pPr>
            <a:r>
              <a:rPr lang="en-US" sz="1200" dirty="0">
                <a:solidFill>
                  <a:schemeClr val="accent2">
                    <a:lumMod val="75000"/>
                  </a:schemeClr>
                </a:solidFill>
                <a:latin typeface="Cambria" panose="02040503050406030204" pitchFamily="18" charset="0"/>
                <a:ea typeface="Cambria" panose="02040503050406030204" pitchFamily="18" charset="0"/>
              </a:rPr>
              <a:t>Services are free for  children.</a:t>
            </a:r>
          </a:p>
        </p:txBody>
      </p:sp>
      <p:sp>
        <p:nvSpPr>
          <p:cNvPr id="10244" name="Text Box 1031"/>
          <p:cNvSpPr txBox="1">
            <a:spLocks noChangeArrowheads="1"/>
          </p:cNvSpPr>
          <p:nvPr/>
        </p:nvSpPr>
        <p:spPr bwMode="auto">
          <a:xfrm>
            <a:off x="7010400" y="3733800"/>
            <a:ext cx="1676400" cy="1323439"/>
          </a:xfrm>
          <a:prstGeom prst="rect">
            <a:avLst/>
          </a:prstGeom>
          <a:noFill/>
          <a:ln w="9525">
            <a:noFill/>
            <a:miter lim="800000"/>
            <a:headEnd/>
            <a:tailEnd/>
          </a:ln>
        </p:spPr>
        <p:txBody>
          <a:bodyPr wrap="square">
            <a:spAutoFit/>
          </a:bodyPr>
          <a:lstStyle/>
          <a:p>
            <a:pPr algn="ctr"/>
            <a:r>
              <a:rPr lang="en-US" sz="2000" b="1" dirty="0">
                <a:latin typeface="Cambria" panose="02040503050406030204" pitchFamily="18" charset="0"/>
                <a:ea typeface="Cambria" panose="02040503050406030204" pitchFamily="18" charset="0"/>
              </a:rPr>
              <a:t>The Clinic </a:t>
            </a:r>
            <a:r>
              <a:rPr lang="en-US" sz="2000" b="1" dirty="0">
                <a:solidFill>
                  <a:schemeClr val="accent2">
                    <a:lumMod val="75000"/>
                  </a:schemeClr>
                </a:solidFill>
                <a:latin typeface="Cambria" panose="02040503050406030204" pitchFamily="18" charset="0"/>
                <a:ea typeface="Cambria" panose="02040503050406030204" pitchFamily="18" charset="0"/>
              </a:rPr>
              <a:t>fills the GAP</a:t>
            </a:r>
            <a:r>
              <a:rPr lang="en-US" sz="2000" b="1" dirty="0">
                <a:latin typeface="Cambria" panose="02040503050406030204" pitchFamily="18" charset="0"/>
                <a:ea typeface="Cambria" panose="02040503050406030204" pitchFamily="18" charset="0"/>
              </a:rPr>
              <a:t> in health care.</a:t>
            </a:r>
          </a:p>
        </p:txBody>
      </p:sp>
      <p:sp>
        <p:nvSpPr>
          <p:cNvPr id="6" name="TextBox 5"/>
          <p:cNvSpPr txBox="1"/>
          <p:nvPr/>
        </p:nvSpPr>
        <p:spPr>
          <a:xfrm>
            <a:off x="0" y="228600"/>
            <a:ext cx="9144000" cy="892552"/>
          </a:xfrm>
          <a:prstGeom prst="rect">
            <a:avLst/>
          </a:prstGeom>
          <a:noFill/>
        </p:spPr>
        <p:txBody>
          <a:bodyPr wrap="square" rtlCol="0">
            <a:spAutoFit/>
          </a:bodyPr>
          <a:lstStyle/>
          <a:p>
            <a:pPr algn="ctr"/>
            <a:r>
              <a:rPr lang="en-US" sz="3600" b="1" dirty="0">
                <a:latin typeface="Californian FB" pitchFamily="18" charset="0"/>
              </a:rPr>
              <a:t>N</a:t>
            </a:r>
            <a:r>
              <a:rPr lang="en-US" sz="2000" b="1" dirty="0">
                <a:latin typeface="Californian FB" pitchFamily="18" charset="0"/>
              </a:rPr>
              <a:t>ORTHERN </a:t>
            </a:r>
            <a:r>
              <a:rPr lang="en-US" sz="3600" b="1" dirty="0">
                <a:latin typeface="Californian FB" pitchFamily="18" charset="0"/>
              </a:rPr>
              <a:t>N</a:t>
            </a:r>
            <a:r>
              <a:rPr lang="en-US" sz="2000" b="1" dirty="0">
                <a:latin typeface="Californian FB" pitchFamily="18" charset="0"/>
              </a:rPr>
              <a:t>ECK - </a:t>
            </a:r>
            <a:r>
              <a:rPr lang="en-US" sz="3600" b="1" dirty="0">
                <a:latin typeface="Californian FB" pitchFamily="18" charset="0"/>
              </a:rPr>
              <a:t>M</a:t>
            </a:r>
            <a:r>
              <a:rPr lang="en-US" sz="2000" b="1" dirty="0">
                <a:latin typeface="Californian FB" pitchFamily="18" charset="0"/>
              </a:rPr>
              <a:t>IDDLESEX</a:t>
            </a:r>
            <a:r>
              <a:rPr lang="en-US" b="1" dirty="0">
                <a:latin typeface="Californian FB" pitchFamily="18" charset="0"/>
              </a:rPr>
              <a:t> </a:t>
            </a:r>
            <a:r>
              <a:rPr lang="en-US" sz="3600" b="1" dirty="0">
                <a:latin typeface="Californian FB" pitchFamily="18" charset="0"/>
              </a:rPr>
              <a:t>F</a:t>
            </a:r>
            <a:r>
              <a:rPr lang="en-US" sz="2000" b="1" dirty="0">
                <a:latin typeface="Californian FB" pitchFamily="18" charset="0"/>
              </a:rPr>
              <a:t>REE </a:t>
            </a:r>
            <a:r>
              <a:rPr lang="en-US" sz="3600" b="1" dirty="0">
                <a:latin typeface="Californian FB" pitchFamily="18" charset="0"/>
              </a:rPr>
              <a:t>H</a:t>
            </a:r>
            <a:r>
              <a:rPr lang="en-US" sz="2000" b="1" dirty="0">
                <a:latin typeface="Californian FB" pitchFamily="18" charset="0"/>
              </a:rPr>
              <a:t>EALTH </a:t>
            </a:r>
            <a:r>
              <a:rPr lang="en-US" sz="3600" b="1" dirty="0">
                <a:latin typeface="Californian FB" pitchFamily="18" charset="0"/>
              </a:rPr>
              <a:t>C</a:t>
            </a:r>
            <a:r>
              <a:rPr lang="en-US" sz="2000" b="1" dirty="0">
                <a:latin typeface="Californian FB" pitchFamily="18" charset="0"/>
              </a:rPr>
              <a:t>LINIC</a:t>
            </a:r>
            <a:endParaRPr lang="en-US" sz="2400" b="1" dirty="0"/>
          </a:p>
          <a:p>
            <a:endParaRPr lang="en-US" sz="1600" dirty="0"/>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DD4FD1B80A6A40AEAECA766B31DFCE" ma:contentTypeVersion="10" ma:contentTypeDescription="Create a new document." ma:contentTypeScope="" ma:versionID="77f5b4c08623b2db6b41cd36853290cb">
  <xsd:schema xmlns:xsd="http://www.w3.org/2001/XMLSchema" xmlns:xs="http://www.w3.org/2001/XMLSchema" xmlns:p="http://schemas.microsoft.com/office/2006/metadata/properties" xmlns:ns2="42a1322f-9ab7-4575-a8c2-9ef89d6e4865" xmlns:ns3="7c8fd593-1a39-438b-8d37-80a80eeb795f" targetNamespace="http://schemas.microsoft.com/office/2006/metadata/properties" ma:root="true" ma:fieldsID="b3fbebd9db483b36f77f36d239325e3e" ns2:_="" ns3:_="">
    <xsd:import namespace="42a1322f-9ab7-4575-a8c2-9ef89d6e4865"/>
    <xsd:import namespace="7c8fd593-1a39-438b-8d37-80a80eeb795f"/>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1322f-9ab7-4575-a8c2-9ef89d6e48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4f9decb-554c-4fca-b5ef-9d3e84b160b4"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fd593-1a39-438b-8d37-80a80eeb795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6e0954-9e0b-4a0f-af1e-0f0df37c6b59}" ma:internalName="TaxCatchAll" ma:showField="CatchAllData" ma:web="7c8fd593-1a39-438b-8d37-80a80eeb7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a1322f-9ab7-4575-a8c2-9ef89d6e4865">
      <Terms xmlns="http://schemas.microsoft.com/office/infopath/2007/PartnerControls"/>
    </lcf76f155ced4ddcb4097134ff3c332f>
    <TaxCatchAll xmlns="7c8fd593-1a39-438b-8d37-80a80eeb79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EEDBDF-87FD-4CED-94C2-275FF1A7A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1322f-9ab7-4575-a8c2-9ef89d6e4865"/>
    <ds:schemaRef ds:uri="7c8fd593-1a39-438b-8d37-80a80eeb7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D4EC21-E4B4-4A9A-A3CA-F3DA351D774C}">
  <ds:schemaRefs>
    <ds:schemaRef ds:uri="http://schemas.openxmlformats.org/package/2006/metadata/core-properties"/>
    <ds:schemaRef ds:uri="http://purl.org/dc/terms/"/>
    <ds:schemaRef ds:uri="42a1322f-9ab7-4575-a8c2-9ef89d6e4865"/>
    <ds:schemaRef ds:uri="http://schemas.microsoft.com/office/2006/documentManagement/types"/>
    <ds:schemaRef ds:uri="http://schemas.microsoft.com/office/2006/metadata/properties"/>
    <ds:schemaRef ds:uri="http://purl.org/dc/elements/1.1/"/>
    <ds:schemaRef ds:uri="http://schemas.microsoft.com/office/infopath/2007/PartnerControls"/>
    <ds:schemaRef ds:uri="7c8fd593-1a39-438b-8d37-80a80eeb795f"/>
    <ds:schemaRef ds:uri="http://www.w3.org/XML/1998/namespace"/>
    <ds:schemaRef ds:uri="http://purl.org/dc/dcmitype/"/>
  </ds:schemaRefs>
</ds:datastoreItem>
</file>

<file path=customXml/itemProps3.xml><?xml version="1.0" encoding="utf-8"?>
<ds:datastoreItem xmlns:ds="http://schemas.openxmlformats.org/officeDocument/2006/customXml" ds:itemID="{DC948F5F-8AE4-466A-A160-F0D37E145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13086</TotalTime>
  <Words>2435</Words>
  <Application>Microsoft Office PowerPoint</Application>
  <PresentationFormat>On-screen Show (4:3)</PresentationFormat>
  <Paragraphs>379</Paragraphs>
  <Slides>22</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2" baseType="lpstr">
      <vt:lpstr>Arial</vt:lpstr>
      <vt:lpstr>Calibri</vt:lpstr>
      <vt:lpstr>Calibri Light</vt:lpstr>
      <vt:lpstr>Californian FB</vt:lpstr>
      <vt:lpstr>Cambria</vt:lpstr>
      <vt:lpstr>Times New Roman</vt:lpstr>
      <vt:lpstr>Wingdings</vt:lpstr>
      <vt:lpstr>Retrospect</vt:lpstr>
      <vt:lpstr>Chart</vt:lpstr>
      <vt:lpstr>Microsoft Graph Chart</vt:lpstr>
      <vt:lpstr>PowerPoint Presentation</vt:lpstr>
      <vt:lpstr>PowerPoint Presentation</vt:lpstr>
      <vt:lpstr>Our mission:  We embrace health and wellness as the foundation for quality of life, and we dedicate ourselves to providing the highest level of health care to all those who ordinarily lack access to it within our community.  </vt:lpstr>
      <vt:lpstr>PowerPoint Presentation</vt:lpstr>
      <vt:lpstr>PowerPoint Presentation</vt:lpstr>
      <vt:lpstr>PowerPoint Presentation</vt:lpstr>
      <vt:lpstr>PowerPoint Presentation</vt:lpstr>
      <vt:lpstr>PowerPoint Presentation</vt:lpstr>
      <vt:lpstr>   Eligibility requirements by department</vt:lpstr>
      <vt:lpstr>NORTHERN NECK - MIDDLESEX FREE HEALTH CLINIC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Expenditures (2021-2021 fiscal year)                             Operating budget comes solely from donations   </vt:lpstr>
      <vt:lpstr>  Sources of funds (2021-22 fiscal year)  Clinic  funded solely on donations!</vt:lpstr>
      <vt:lpstr>Volunteers have contributed nearly 415,000 hours since the Clinic’s founding, and the Clinic has provided over $137 million worth of health care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Neck Free Health Clinic</dc:title>
  <dc:creator>jwilson</dc:creator>
  <cp:lastModifiedBy>John Wilson</cp:lastModifiedBy>
  <cp:revision>1066</cp:revision>
  <cp:lastPrinted>2023-02-13T18:33:23Z</cp:lastPrinted>
  <dcterms:created xsi:type="dcterms:W3CDTF">2012-09-25T16:49:25Z</dcterms:created>
  <dcterms:modified xsi:type="dcterms:W3CDTF">2023-02-13T18:35:02Z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0x010100FEDD4FD1B80A6A40AEAECA766B31DFCE</vt:lpwstr>
  </property>
  <property fmtid="{D5CDD505-2E9C-101B-9397-08002B2CF9AE}" pid="3" name="Order">
    <vt:r8>1510000</vt:r8>
  </property>
  <property fmtid="{D5CDD505-2E9C-101B-9397-08002B2CF9AE}" pid="4" name="MediaServiceImageTags">
    <vt:lpwstr/>
  </property>
</Properties>
</file>